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59" r:id="rId2"/>
  </p:sldMasterIdLst>
  <p:notesMasterIdLst>
    <p:notesMasterId r:id="rId27"/>
  </p:notesMasterIdLst>
  <p:sldIdLst>
    <p:sldId id="258" r:id="rId3"/>
    <p:sldId id="261" r:id="rId4"/>
    <p:sldId id="257" r:id="rId5"/>
    <p:sldId id="298" r:id="rId6"/>
    <p:sldId id="299" r:id="rId7"/>
    <p:sldId id="300" r:id="rId8"/>
    <p:sldId id="306" r:id="rId9"/>
    <p:sldId id="301" r:id="rId10"/>
    <p:sldId id="302" r:id="rId11"/>
    <p:sldId id="303" r:id="rId12"/>
    <p:sldId id="256" r:id="rId13"/>
    <p:sldId id="304" r:id="rId14"/>
    <p:sldId id="259" r:id="rId15"/>
    <p:sldId id="260" r:id="rId16"/>
    <p:sldId id="271" r:id="rId17"/>
    <p:sldId id="262" r:id="rId18"/>
    <p:sldId id="305" r:id="rId19"/>
    <p:sldId id="263" r:id="rId20"/>
    <p:sldId id="266" r:id="rId21"/>
    <p:sldId id="265" r:id="rId22"/>
    <p:sldId id="264" r:id="rId23"/>
    <p:sldId id="267" r:id="rId24"/>
    <p:sldId id="272" r:id="rId25"/>
    <p:sldId id="27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embeddedFont>
    <p:embeddedFont>
      <p:font typeface="Poppins" panose="00000500000000000000" pitchFamily="2" charset="0"/>
      <p:regular r:id="rId38"/>
      <p:bold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5EAF2-3EFB-40B7-BD09-FFF31EC9C55A}" v="6" dt="2023-10-30T22:34:05.784"/>
  </p1510:revLst>
</p1510:revInfo>
</file>

<file path=ppt/tableStyles.xml><?xml version="1.0" encoding="utf-8"?>
<a:tblStyleLst xmlns:a="http://schemas.openxmlformats.org/drawingml/2006/main" def="{C98665B7-6574-423E-A4B5-A6C020D860FF}">
  <a:tblStyle styleId="{C98665B7-6574-423E-A4B5-A6C020D860F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A8698C-63BC-4B6A-AE92-7E62379B444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765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10073E-08F7-AD41-A4AB-2A2078DA424E}" type="slidenum">
              <a:rPr kumimoji="0" lang="es-ES_trad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_trad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88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BF78B-FF40-C1DA-0CFE-C14B5C646B27}"/>
              </a:ext>
            </a:extLst>
          </p:cNvPr>
          <p:cNvSpPr>
            <a:spLocks noGrp="1"/>
          </p:cNvSpPr>
          <p:nvPr>
            <p:ph type="title"/>
          </p:nvPr>
        </p:nvSpPr>
        <p:spPr/>
        <p:txBody>
          <a:bodyPr/>
          <a:lstStyle/>
          <a:p>
            <a:r>
              <a:rPr lang="en-US"/>
              <a:t>Click to edit Master title style</a:t>
            </a:r>
            <a:endParaRPr lang="en-CO"/>
          </a:p>
        </p:txBody>
      </p:sp>
      <p:sp>
        <p:nvSpPr>
          <p:cNvPr id="3" name="Date Placeholder 2">
            <a:extLst>
              <a:ext uri="{FF2B5EF4-FFF2-40B4-BE49-F238E27FC236}">
                <a16:creationId xmlns:a16="http://schemas.microsoft.com/office/drawing/2014/main" id="{33A11CC5-8C28-4B85-C19B-458A1EFA739B}"/>
              </a:ext>
            </a:extLst>
          </p:cNvPr>
          <p:cNvSpPr>
            <a:spLocks noGrp="1"/>
          </p:cNvSpPr>
          <p:nvPr>
            <p:ph type="dt" sz="half" idx="10"/>
          </p:nvPr>
        </p:nvSpPr>
        <p:spPr/>
        <p:txBody>
          <a:bodyPr/>
          <a:lstStyle/>
          <a:p>
            <a:fld id="{315783C8-D8B4-9845-8366-C0EF8D6E20F1}" type="datetime1">
              <a:rPr lang="en-US" smtClean="0"/>
              <a:t>11/1/2023</a:t>
            </a:fld>
            <a:endParaRPr lang="en-CO"/>
          </a:p>
        </p:txBody>
      </p:sp>
      <p:sp>
        <p:nvSpPr>
          <p:cNvPr id="4" name="Footer Placeholder 3">
            <a:extLst>
              <a:ext uri="{FF2B5EF4-FFF2-40B4-BE49-F238E27FC236}">
                <a16:creationId xmlns:a16="http://schemas.microsoft.com/office/drawing/2014/main" id="{02A49A14-63C1-170B-A8AC-C616DDEBE3B3}"/>
              </a:ext>
            </a:extLst>
          </p:cNvPr>
          <p:cNvSpPr>
            <a:spLocks noGrp="1"/>
          </p:cNvSpPr>
          <p:nvPr>
            <p:ph type="ftr" sz="quarter" idx="11"/>
          </p:nvPr>
        </p:nvSpPr>
        <p:spPr/>
        <p:txBody>
          <a:bodyPr/>
          <a:lstStyle/>
          <a:p>
            <a:endParaRPr lang="en-CO"/>
          </a:p>
        </p:txBody>
      </p:sp>
      <p:sp>
        <p:nvSpPr>
          <p:cNvPr id="5" name="Slide Number Placeholder 4">
            <a:extLst>
              <a:ext uri="{FF2B5EF4-FFF2-40B4-BE49-F238E27FC236}">
                <a16:creationId xmlns:a16="http://schemas.microsoft.com/office/drawing/2014/main" id="{4886AE66-5B17-1C85-DFBA-760D5A58FBE2}"/>
              </a:ext>
            </a:extLst>
          </p:cNvPr>
          <p:cNvSpPr>
            <a:spLocks noGrp="1"/>
          </p:cNvSpPr>
          <p:nvPr>
            <p:ph type="sldNum" sz="quarter" idx="12"/>
          </p:nvPr>
        </p:nvSpPr>
        <p:spPr/>
        <p:txBody>
          <a:bodyPr lIns="0" tIns="0" rIns="0"/>
          <a:lstStyle/>
          <a:p>
            <a:fld id="{8C36C959-15EA-EC46-8D47-549429359CC3}" type="slidenum">
              <a:rPr lang="en-CO" smtClean="0"/>
              <a:t>‹Nº›</a:t>
            </a:fld>
            <a:endParaRPr lang="en-CO" dirty="0"/>
          </a:p>
        </p:txBody>
      </p:sp>
    </p:spTree>
    <p:extLst>
      <p:ext uri="{BB962C8B-B14F-4D97-AF65-F5344CB8AC3E}">
        <p14:creationId xmlns:p14="http://schemas.microsoft.com/office/powerpoint/2010/main" val="434521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B30F8-29B8-EB0E-D9FF-E4871E23D10E}"/>
              </a:ext>
            </a:extLst>
          </p:cNvPr>
          <p:cNvSpPr>
            <a:spLocks noGrp="1"/>
          </p:cNvSpPr>
          <p:nvPr>
            <p:ph type="dt" sz="half" idx="10"/>
          </p:nvPr>
        </p:nvSpPr>
        <p:spPr/>
        <p:txBody>
          <a:bodyPr/>
          <a:lstStyle/>
          <a:p>
            <a:fld id="{370F9E8F-BF3A-8841-AB0C-AFC783D91BDE}" type="datetime1">
              <a:rPr lang="en-US" smtClean="0"/>
              <a:t>11/1/2023</a:t>
            </a:fld>
            <a:endParaRPr lang="en-CO"/>
          </a:p>
        </p:txBody>
      </p:sp>
      <p:sp>
        <p:nvSpPr>
          <p:cNvPr id="3" name="Footer Placeholder 2">
            <a:extLst>
              <a:ext uri="{FF2B5EF4-FFF2-40B4-BE49-F238E27FC236}">
                <a16:creationId xmlns:a16="http://schemas.microsoft.com/office/drawing/2014/main" id="{72C2A577-D362-A063-119E-D88A06A601B0}"/>
              </a:ext>
            </a:extLst>
          </p:cNvPr>
          <p:cNvSpPr>
            <a:spLocks noGrp="1"/>
          </p:cNvSpPr>
          <p:nvPr>
            <p:ph type="ftr" sz="quarter" idx="11"/>
          </p:nvPr>
        </p:nvSpPr>
        <p:spPr/>
        <p:txBody>
          <a:bodyPr/>
          <a:lstStyle/>
          <a:p>
            <a:endParaRPr lang="en-CO"/>
          </a:p>
        </p:txBody>
      </p:sp>
      <p:sp>
        <p:nvSpPr>
          <p:cNvPr id="4" name="Slide Number Placeholder 3">
            <a:extLst>
              <a:ext uri="{FF2B5EF4-FFF2-40B4-BE49-F238E27FC236}">
                <a16:creationId xmlns:a16="http://schemas.microsoft.com/office/drawing/2014/main" id="{DA6B1990-4CC1-3760-04FA-88FBB2C9F218}"/>
              </a:ext>
            </a:extLst>
          </p:cNvPr>
          <p:cNvSpPr>
            <a:spLocks noGrp="1"/>
          </p:cNvSpPr>
          <p:nvPr>
            <p:ph type="sldNum" sz="quarter" idx="12"/>
          </p:nvPr>
        </p:nvSpPr>
        <p:spPr/>
        <p:txBody>
          <a:bodyPr/>
          <a:lstStyle/>
          <a:p>
            <a:fld id="{8C36C959-15EA-EC46-8D47-549429359CC3}" type="slidenum">
              <a:rPr lang="en-CO" smtClean="0"/>
              <a:t>‹Nº›</a:t>
            </a:fld>
            <a:endParaRPr lang="en-CO"/>
          </a:p>
        </p:txBody>
      </p:sp>
      <p:sp>
        <p:nvSpPr>
          <p:cNvPr id="5" name="Rectangle 4">
            <a:extLst>
              <a:ext uri="{FF2B5EF4-FFF2-40B4-BE49-F238E27FC236}">
                <a16:creationId xmlns:a16="http://schemas.microsoft.com/office/drawing/2014/main" id="{65831B70-566D-9309-5040-0F6FF6E79D35}"/>
              </a:ext>
            </a:extLst>
          </p:cNvPr>
          <p:cNvSpPr/>
          <p:nvPr/>
        </p:nvSpPr>
        <p:spPr>
          <a:xfrm>
            <a:off x="506186" y="800100"/>
            <a:ext cx="3020786" cy="408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Tree>
    <p:extLst>
      <p:ext uri="{BB962C8B-B14F-4D97-AF65-F5344CB8AC3E}">
        <p14:creationId xmlns:p14="http://schemas.microsoft.com/office/powerpoint/2010/main" val="1547674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65B8D-24A2-7E29-7158-184BD9BEA749}"/>
              </a:ext>
            </a:extLst>
          </p:cNvPr>
          <p:cNvSpPr>
            <a:spLocks noGrp="1"/>
          </p:cNvSpPr>
          <p:nvPr>
            <p:ph type="title"/>
          </p:nvPr>
        </p:nvSpPr>
        <p:spPr>
          <a:xfrm>
            <a:off x="629841" y="342901"/>
            <a:ext cx="2949178" cy="604157"/>
          </a:xfrm>
        </p:spPr>
        <p:txBody>
          <a:bodyPr anchor="b"/>
          <a:lstStyle>
            <a:lvl1pPr>
              <a:defRPr sz="2400"/>
            </a:lvl1pPr>
          </a:lstStyle>
          <a:p>
            <a:r>
              <a:rPr lang="en-US"/>
              <a:t>Click to edit Master title style</a:t>
            </a:r>
            <a:endParaRPr lang="en-CO" dirty="0"/>
          </a:p>
        </p:txBody>
      </p:sp>
      <p:sp>
        <p:nvSpPr>
          <p:cNvPr id="3" name="Content Placeholder 2">
            <a:extLst>
              <a:ext uri="{FF2B5EF4-FFF2-40B4-BE49-F238E27FC236}">
                <a16:creationId xmlns:a16="http://schemas.microsoft.com/office/drawing/2014/main" id="{CEBF0CC8-CDD7-24F2-65EB-9071A81F6D3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Text Placeholder 3">
            <a:extLst>
              <a:ext uri="{FF2B5EF4-FFF2-40B4-BE49-F238E27FC236}">
                <a16:creationId xmlns:a16="http://schemas.microsoft.com/office/drawing/2014/main" id="{AB59B50C-7204-544C-FC16-37AA384E44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63BB206-1281-0411-A030-A4F5B65C54BD}"/>
              </a:ext>
            </a:extLst>
          </p:cNvPr>
          <p:cNvSpPr>
            <a:spLocks noGrp="1"/>
          </p:cNvSpPr>
          <p:nvPr>
            <p:ph type="dt" sz="half" idx="10"/>
          </p:nvPr>
        </p:nvSpPr>
        <p:spPr/>
        <p:txBody>
          <a:bodyPr/>
          <a:lstStyle/>
          <a:p>
            <a:fld id="{192A888D-8C46-6A40-BD4B-495ADDA10892}" type="datetime1">
              <a:rPr lang="en-US" smtClean="0"/>
              <a:t>11/1/2023</a:t>
            </a:fld>
            <a:endParaRPr lang="en-CO"/>
          </a:p>
        </p:txBody>
      </p:sp>
      <p:sp>
        <p:nvSpPr>
          <p:cNvPr id="6" name="Footer Placeholder 5">
            <a:extLst>
              <a:ext uri="{FF2B5EF4-FFF2-40B4-BE49-F238E27FC236}">
                <a16:creationId xmlns:a16="http://schemas.microsoft.com/office/drawing/2014/main" id="{1B011F14-B011-0A49-2AC2-D04D3F40987F}"/>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58D9DE33-9F2C-7911-14EE-A58D260632CD}"/>
              </a:ext>
            </a:extLst>
          </p:cNvPr>
          <p:cNvSpPr>
            <a:spLocks noGrp="1"/>
          </p:cNvSpPr>
          <p:nvPr>
            <p:ph type="sldNum" sz="quarter" idx="12"/>
          </p:nvPr>
        </p:nvSpPr>
        <p:spPr/>
        <p:txBody>
          <a:bodyPr/>
          <a:lstStyle/>
          <a:p>
            <a:fld id="{8C36C959-15EA-EC46-8D47-549429359CC3}" type="slidenum">
              <a:rPr lang="en-CO" smtClean="0"/>
              <a:t>‹Nº›</a:t>
            </a:fld>
            <a:endParaRPr lang="en-CO"/>
          </a:p>
        </p:txBody>
      </p:sp>
    </p:spTree>
    <p:extLst>
      <p:ext uri="{BB962C8B-B14F-4D97-AF65-F5344CB8AC3E}">
        <p14:creationId xmlns:p14="http://schemas.microsoft.com/office/powerpoint/2010/main" val="388778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ABC54-BADA-5A50-B713-48DDAED32AD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CO"/>
          </a:p>
        </p:txBody>
      </p:sp>
      <p:sp>
        <p:nvSpPr>
          <p:cNvPr id="4" name="Text Placeholder 3">
            <a:extLst>
              <a:ext uri="{FF2B5EF4-FFF2-40B4-BE49-F238E27FC236}">
                <a16:creationId xmlns:a16="http://schemas.microsoft.com/office/drawing/2014/main" id="{A66464C0-4548-96BC-55FB-851FBC4E7A2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37DC036-6FB8-CF32-2D4F-1A1C3304E4D8}"/>
              </a:ext>
            </a:extLst>
          </p:cNvPr>
          <p:cNvSpPr>
            <a:spLocks noGrp="1"/>
          </p:cNvSpPr>
          <p:nvPr>
            <p:ph type="dt" sz="half" idx="10"/>
          </p:nvPr>
        </p:nvSpPr>
        <p:spPr/>
        <p:txBody>
          <a:bodyPr/>
          <a:lstStyle/>
          <a:p>
            <a:fld id="{7150F7B1-CA0B-6445-B8C6-DF2E661A1702}" type="datetime1">
              <a:rPr lang="en-US" smtClean="0"/>
              <a:t>11/1/2023</a:t>
            </a:fld>
            <a:endParaRPr lang="en-CO"/>
          </a:p>
        </p:txBody>
      </p:sp>
      <p:sp>
        <p:nvSpPr>
          <p:cNvPr id="6" name="Footer Placeholder 5">
            <a:extLst>
              <a:ext uri="{FF2B5EF4-FFF2-40B4-BE49-F238E27FC236}">
                <a16:creationId xmlns:a16="http://schemas.microsoft.com/office/drawing/2014/main" id="{C2A3CD93-7F22-CB36-E2A7-D933766DD3A5}"/>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C5DDF179-1BDE-DB05-E9FD-206AD7C496CB}"/>
              </a:ext>
            </a:extLst>
          </p:cNvPr>
          <p:cNvSpPr>
            <a:spLocks noGrp="1"/>
          </p:cNvSpPr>
          <p:nvPr>
            <p:ph type="sldNum" sz="quarter" idx="12"/>
          </p:nvPr>
        </p:nvSpPr>
        <p:spPr/>
        <p:txBody>
          <a:bodyPr/>
          <a:lstStyle/>
          <a:p>
            <a:fld id="{8C36C959-15EA-EC46-8D47-549429359CC3}" type="slidenum">
              <a:rPr lang="en-CO" smtClean="0"/>
              <a:t>‹Nº›</a:t>
            </a:fld>
            <a:endParaRPr lang="en-CO"/>
          </a:p>
        </p:txBody>
      </p:sp>
      <p:sp>
        <p:nvSpPr>
          <p:cNvPr id="8" name="Title 1">
            <a:extLst>
              <a:ext uri="{FF2B5EF4-FFF2-40B4-BE49-F238E27FC236}">
                <a16:creationId xmlns:a16="http://schemas.microsoft.com/office/drawing/2014/main" id="{7DB96F84-6D2C-8C4E-9859-34D593FF0094}"/>
              </a:ext>
            </a:extLst>
          </p:cNvPr>
          <p:cNvSpPr>
            <a:spLocks noGrp="1"/>
          </p:cNvSpPr>
          <p:nvPr>
            <p:ph type="title"/>
          </p:nvPr>
        </p:nvSpPr>
        <p:spPr>
          <a:xfrm>
            <a:off x="629841" y="342901"/>
            <a:ext cx="2949178" cy="604157"/>
          </a:xfrm>
        </p:spPr>
        <p:txBody>
          <a:bodyPr anchor="b"/>
          <a:lstStyle>
            <a:lvl1pPr>
              <a:defRPr sz="2400"/>
            </a:lvl1pPr>
          </a:lstStyle>
          <a:p>
            <a:r>
              <a:rPr lang="en-US"/>
              <a:t>Click to edit Master title style</a:t>
            </a:r>
            <a:endParaRPr lang="en-CO" dirty="0"/>
          </a:p>
        </p:txBody>
      </p:sp>
    </p:spTree>
    <p:extLst>
      <p:ext uri="{BB962C8B-B14F-4D97-AF65-F5344CB8AC3E}">
        <p14:creationId xmlns:p14="http://schemas.microsoft.com/office/powerpoint/2010/main" val="179412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422072-D13E-E2C1-A01C-27989A51FCB0}"/>
              </a:ext>
            </a:extLst>
          </p:cNvPr>
          <p:cNvSpPr/>
          <p:nvPr/>
        </p:nvSpPr>
        <p:spPr>
          <a:xfrm>
            <a:off x="0" y="0"/>
            <a:ext cx="9144000"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solidFill>
                <a:schemeClr val="bg1"/>
              </a:solidFill>
            </a:endParaRPr>
          </a:p>
        </p:txBody>
      </p:sp>
      <p:sp>
        <p:nvSpPr>
          <p:cNvPr id="2" name="Title 1">
            <a:extLst>
              <a:ext uri="{FF2B5EF4-FFF2-40B4-BE49-F238E27FC236}">
                <a16:creationId xmlns:a16="http://schemas.microsoft.com/office/drawing/2014/main" id="{34C5C6B7-DC3B-7AAE-7C47-A3D46237A10C}"/>
              </a:ext>
            </a:extLst>
          </p:cNvPr>
          <p:cNvSpPr>
            <a:spLocks noGrp="1"/>
          </p:cNvSpPr>
          <p:nvPr>
            <p:ph type="ctrTitle"/>
          </p:nvPr>
        </p:nvSpPr>
        <p:spPr>
          <a:xfrm>
            <a:off x="1143000" y="841772"/>
            <a:ext cx="6858000" cy="1790700"/>
          </a:xfrm>
        </p:spPr>
        <p:txBody>
          <a:bodyPr anchor="b"/>
          <a:lstStyle>
            <a:lvl1pPr algn="ctr">
              <a:defRPr sz="4500" b="1">
                <a:solidFill>
                  <a:schemeClr val="bg1"/>
                </a:solidFill>
              </a:defRPr>
            </a:lvl1pPr>
          </a:lstStyle>
          <a:p>
            <a:r>
              <a:rPr lang="en-US"/>
              <a:t>Click to edit Master title style</a:t>
            </a:r>
            <a:endParaRPr lang="en-CO" dirty="0"/>
          </a:p>
        </p:txBody>
      </p:sp>
      <p:sp>
        <p:nvSpPr>
          <p:cNvPr id="3" name="Subtitle 2">
            <a:extLst>
              <a:ext uri="{FF2B5EF4-FFF2-40B4-BE49-F238E27FC236}">
                <a16:creationId xmlns:a16="http://schemas.microsoft.com/office/drawing/2014/main" id="{B7F0ED94-23FF-C650-C1BF-7D96034B6129}"/>
              </a:ext>
            </a:extLst>
          </p:cNvPr>
          <p:cNvSpPr>
            <a:spLocks noGrp="1"/>
          </p:cNvSpPr>
          <p:nvPr>
            <p:ph type="subTitle" idx="1"/>
          </p:nvPr>
        </p:nvSpPr>
        <p:spPr>
          <a:xfrm>
            <a:off x="1143000" y="3050672"/>
            <a:ext cx="6858000" cy="1241822"/>
          </a:xfrm>
        </p:spPr>
        <p:txBody>
          <a:bodyPr/>
          <a:lstStyle>
            <a:lvl1pPr marL="0" indent="0" algn="ctr">
              <a:buNone/>
              <a:defRPr sz="180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O" dirty="0"/>
          </a:p>
        </p:txBody>
      </p:sp>
      <p:sp>
        <p:nvSpPr>
          <p:cNvPr id="4" name="Date Placeholder 3">
            <a:extLst>
              <a:ext uri="{FF2B5EF4-FFF2-40B4-BE49-F238E27FC236}">
                <a16:creationId xmlns:a16="http://schemas.microsoft.com/office/drawing/2014/main" id="{B5ED211E-98C4-A3D3-FA14-163C5FCC988F}"/>
              </a:ext>
            </a:extLst>
          </p:cNvPr>
          <p:cNvSpPr>
            <a:spLocks noGrp="1"/>
          </p:cNvSpPr>
          <p:nvPr>
            <p:ph type="dt" sz="half" idx="10"/>
          </p:nvPr>
        </p:nvSpPr>
        <p:spPr/>
        <p:txBody>
          <a:bodyPr/>
          <a:lstStyle/>
          <a:p>
            <a:fld id="{96198B7B-D88D-3F4D-8215-D3F3529FD840}" type="datetime1">
              <a:rPr lang="en-US" smtClean="0"/>
              <a:t>11/1/2023</a:t>
            </a:fld>
            <a:endParaRPr lang="en-CO"/>
          </a:p>
        </p:txBody>
      </p:sp>
      <p:sp>
        <p:nvSpPr>
          <p:cNvPr id="5" name="Footer Placeholder 4">
            <a:extLst>
              <a:ext uri="{FF2B5EF4-FFF2-40B4-BE49-F238E27FC236}">
                <a16:creationId xmlns:a16="http://schemas.microsoft.com/office/drawing/2014/main" id="{5004C863-CF3C-556D-CF19-66502D65FBCA}"/>
              </a:ext>
            </a:extLst>
          </p:cNvPr>
          <p:cNvSpPr>
            <a:spLocks noGrp="1"/>
          </p:cNvSpPr>
          <p:nvPr>
            <p:ph type="ftr" sz="quarter" idx="11"/>
          </p:nvPr>
        </p:nvSpPr>
        <p:spPr/>
        <p:txBody>
          <a:bodyPr/>
          <a:lstStyle/>
          <a:p>
            <a:endParaRPr lang="en-CO"/>
          </a:p>
        </p:txBody>
      </p:sp>
      <p:sp>
        <p:nvSpPr>
          <p:cNvPr id="8" name="Rectangle 7">
            <a:extLst>
              <a:ext uri="{FF2B5EF4-FFF2-40B4-BE49-F238E27FC236}">
                <a16:creationId xmlns:a16="http://schemas.microsoft.com/office/drawing/2014/main" id="{29E3183D-FF15-6D50-C6BD-D0B2A8B8B475}"/>
              </a:ext>
            </a:extLst>
          </p:cNvPr>
          <p:cNvSpPr/>
          <p:nvPr/>
        </p:nvSpPr>
        <p:spPr>
          <a:xfrm>
            <a:off x="1872000" y="2753389"/>
            <a:ext cx="5400000" cy="90332"/>
          </a:xfrm>
          <a:prstGeom prst="rect">
            <a:avLst/>
          </a:prstGeom>
          <a:solidFill>
            <a:srgbClr val="44D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Tree>
    <p:extLst>
      <p:ext uri="{BB962C8B-B14F-4D97-AF65-F5344CB8AC3E}">
        <p14:creationId xmlns:p14="http://schemas.microsoft.com/office/powerpoint/2010/main" val="7571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225F-2954-77F8-6FA0-53BAD3B96DE6}"/>
              </a:ext>
            </a:extLst>
          </p:cNvPr>
          <p:cNvSpPr>
            <a:spLocks noGrp="1"/>
          </p:cNvSpPr>
          <p:nvPr>
            <p:ph type="title"/>
          </p:nvPr>
        </p:nvSpPr>
        <p:spPr/>
        <p:txBody>
          <a:bodyPr/>
          <a:lstStyle/>
          <a:p>
            <a:r>
              <a:rPr lang="en-US"/>
              <a:t>Click to edit Master title style</a:t>
            </a:r>
            <a:endParaRPr lang="en-CO" dirty="0"/>
          </a:p>
        </p:txBody>
      </p:sp>
      <p:sp>
        <p:nvSpPr>
          <p:cNvPr id="3" name="Content Placeholder 2">
            <a:extLst>
              <a:ext uri="{FF2B5EF4-FFF2-40B4-BE49-F238E27FC236}">
                <a16:creationId xmlns:a16="http://schemas.microsoft.com/office/drawing/2014/main" id="{ED0EA470-9D46-9AF5-10B5-41AC6BF27A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Date Placeholder 3">
            <a:extLst>
              <a:ext uri="{FF2B5EF4-FFF2-40B4-BE49-F238E27FC236}">
                <a16:creationId xmlns:a16="http://schemas.microsoft.com/office/drawing/2014/main" id="{B3BAA80C-D752-3D7F-5096-F408DC7C4040}"/>
              </a:ext>
            </a:extLst>
          </p:cNvPr>
          <p:cNvSpPr>
            <a:spLocks noGrp="1"/>
          </p:cNvSpPr>
          <p:nvPr>
            <p:ph type="dt" sz="half" idx="10"/>
          </p:nvPr>
        </p:nvSpPr>
        <p:spPr/>
        <p:txBody>
          <a:bodyPr/>
          <a:lstStyle/>
          <a:p>
            <a:fld id="{7E6CE14E-F1FD-7D44-AD48-938BBA173C97}" type="datetime1">
              <a:rPr lang="en-US" smtClean="0"/>
              <a:t>11/1/2023</a:t>
            </a:fld>
            <a:endParaRPr lang="en-CO"/>
          </a:p>
        </p:txBody>
      </p:sp>
      <p:sp>
        <p:nvSpPr>
          <p:cNvPr id="5" name="Footer Placeholder 4">
            <a:extLst>
              <a:ext uri="{FF2B5EF4-FFF2-40B4-BE49-F238E27FC236}">
                <a16:creationId xmlns:a16="http://schemas.microsoft.com/office/drawing/2014/main" id="{4A92D995-6465-8F29-7944-1369ECF6F66A}"/>
              </a:ext>
            </a:extLst>
          </p:cNvPr>
          <p:cNvSpPr>
            <a:spLocks noGrp="1"/>
          </p:cNvSpPr>
          <p:nvPr>
            <p:ph type="ftr" sz="quarter" idx="11"/>
          </p:nvPr>
        </p:nvSpPr>
        <p:spPr/>
        <p:txBody>
          <a:bodyPr/>
          <a:lstStyle/>
          <a:p>
            <a:endParaRPr lang="en-CO"/>
          </a:p>
        </p:txBody>
      </p:sp>
      <p:sp>
        <p:nvSpPr>
          <p:cNvPr id="6" name="Slide Number Placeholder 5">
            <a:extLst>
              <a:ext uri="{FF2B5EF4-FFF2-40B4-BE49-F238E27FC236}">
                <a16:creationId xmlns:a16="http://schemas.microsoft.com/office/drawing/2014/main" id="{61122B76-7A53-7DDE-D0E6-9041B5A027DF}"/>
              </a:ext>
            </a:extLst>
          </p:cNvPr>
          <p:cNvSpPr>
            <a:spLocks noGrp="1"/>
          </p:cNvSpPr>
          <p:nvPr>
            <p:ph type="sldNum" sz="quarter" idx="12"/>
          </p:nvPr>
        </p:nvSpPr>
        <p:spPr/>
        <p:txBody>
          <a:bodyPr/>
          <a:lstStyle>
            <a:lvl1pPr>
              <a:defRPr sz="1125"/>
            </a:lvl1pPr>
          </a:lstStyle>
          <a:p>
            <a:fld id="{8C36C959-15EA-EC46-8D47-549429359CC3}" type="slidenum">
              <a:rPr lang="en-CO" smtClean="0"/>
              <a:pPr/>
              <a:t>‹Nº›</a:t>
            </a:fld>
            <a:endParaRPr lang="en-CO"/>
          </a:p>
        </p:txBody>
      </p:sp>
    </p:spTree>
    <p:extLst>
      <p:ext uri="{BB962C8B-B14F-4D97-AF65-F5344CB8AC3E}">
        <p14:creationId xmlns:p14="http://schemas.microsoft.com/office/powerpoint/2010/main" val="3972544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D1B05B-4FDC-3E1D-7DB0-AD7443AC4871}"/>
              </a:ext>
            </a:extLst>
          </p:cNvPr>
          <p:cNvSpPr/>
          <p:nvPr/>
        </p:nvSpPr>
        <p:spPr>
          <a:xfrm>
            <a:off x="1" y="0"/>
            <a:ext cx="3575957" cy="5143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solidFill>
                <a:schemeClr val="bg1"/>
              </a:solidFill>
            </a:endParaRPr>
          </a:p>
        </p:txBody>
      </p:sp>
      <p:sp>
        <p:nvSpPr>
          <p:cNvPr id="2" name="Title 1">
            <a:extLst>
              <a:ext uri="{FF2B5EF4-FFF2-40B4-BE49-F238E27FC236}">
                <a16:creationId xmlns:a16="http://schemas.microsoft.com/office/drawing/2014/main" id="{61D6225F-2954-77F8-6FA0-53BAD3B96DE6}"/>
              </a:ext>
            </a:extLst>
          </p:cNvPr>
          <p:cNvSpPr>
            <a:spLocks noGrp="1"/>
          </p:cNvSpPr>
          <p:nvPr>
            <p:ph type="title"/>
          </p:nvPr>
        </p:nvSpPr>
        <p:spPr>
          <a:xfrm>
            <a:off x="249010" y="1537012"/>
            <a:ext cx="3077936" cy="1034738"/>
          </a:xfrm>
        </p:spPr>
        <p:txBody>
          <a:bodyPr/>
          <a:lstStyle>
            <a:lvl1pPr algn="ctr">
              <a:defRPr>
                <a:solidFill>
                  <a:schemeClr val="bg1"/>
                </a:solidFill>
              </a:defRPr>
            </a:lvl1pPr>
          </a:lstStyle>
          <a:p>
            <a:r>
              <a:rPr lang="en-US"/>
              <a:t>Click to edit Master title style</a:t>
            </a:r>
            <a:endParaRPr lang="en-CO" dirty="0"/>
          </a:p>
        </p:txBody>
      </p:sp>
      <p:sp>
        <p:nvSpPr>
          <p:cNvPr id="3" name="Content Placeholder 2">
            <a:extLst>
              <a:ext uri="{FF2B5EF4-FFF2-40B4-BE49-F238E27FC236}">
                <a16:creationId xmlns:a16="http://schemas.microsoft.com/office/drawing/2014/main" id="{ED0EA470-9D46-9AF5-10B5-41AC6BF27AA1}"/>
              </a:ext>
            </a:extLst>
          </p:cNvPr>
          <p:cNvSpPr>
            <a:spLocks noGrp="1"/>
          </p:cNvSpPr>
          <p:nvPr>
            <p:ph idx="1"/>
          </p:nvPr>
        </p:nvSpPr>
        <p:spPr>
          <a:xfrm>
            <a:off x="4698919" y="751180"/>
            <a:ext cx="3575957" cy="477270"/>
          </a:xfrm>
        </p:spPr>
        <p:txBody>
          <a:bodyPr anchor="ct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dirty="0"/>
          </a:p>
        </p:txBody>
      </p:sp>
      <p:sp>
        <p:nvSpPr>
          <p:cNvPr id="4" name="Date Placeholder 3">
            <a:extLst>
              <a:ext uri="{FF2B5EF4-FFF2-40B4-BE49-F238E27FC236}">
                <a16:creationId xmlns:a16="http://schemas.microsoft.com/office/drawing/2014/main" id="{B3BAA80C-D752-3D7F-5096-F408DC7C4040}"/>
              </a:ext>
            </a:extLst>
          </p:cNvPr>
          <p:cNvSpPr>
            <a:spLocks noGrp="1"/>
          </p:cNvSpPr>
          <p:nvPr>
            <p:ph type="dt" sz="half" idx="10"/>
          </p:nvPr>
        </p:nvSpPr>
        <p:spPr/>
        <p:txBody>
          <a:bodyPr/>
          <a:lstStyle/>
          <a:p>
            <a:fld id="{C4F6BBC8-1384-C34A-AD02-8F55D834EECE}" type="datetime1">
              <a:rPr lang="en-US" smtClean="0"/>
              <a:t>11/1/2023</a:t>
            </a:fld>
            <a:endParaRPr lang="en-CO"/>
          </a:p>
        </p:txBody>
      </p:sp>
      <p:sp>
        <p:nvSpPr>
          <p:cNvPr id="5" name="Footer Placeholder 4">
            <a:extLst>
              <a:ext uri="{FF2B5EF4-FFF2-40B4-BE49-F238E27FC236}">
                <a16:creationId xmlns:a16="http://schemas.microsoft.com/office/drawing/2014/main" id="{4A92D995-6465-8F29-7944-1369ECF6F66A}"/>
              </a:ext>
            </a:extLst>
          </p:cNvPr>
          <p:cNvSpPr>
            <a:spLocks noGrp="1"/>
          </p:cNvSpPr>
          <p:nvPr>
            <p:ph type="ftr" sz="quarter" idx="11"/>
          </p:nvPr>
        </p:nvSpPr>
        <p:spPr/>
        <p:txBody>
          <a:bodyPr/>
          <a:lstStyle/>
          <a:p>
            <a:endParaRPr lang="en-CO"/>
          </a:p>
        </p:txBody>
      </p:sp>
      <p:sp>
        <p:nvSpPr>
          <p:cNvPr id="12" name="Content Placeholder 2">
            <a:extLst>
              <a:ext uri="{FF2B5EF4-FFF2-40B4-BE49-F238E27FC236}">
                <a16:creationId xmlns:a16="http://schemas.microsoft.com/office/drawing/2014/main" id="{E289B3AD-8DC9-372B-390E-7FA41BDF7195}"/>
              </a:ext>
            </a:extLst>
          </p:cNvPr>
          <p:cNvSpPr>
            <a:spLocks noGrp="1"/>
          </p:cNvSpPr>
          <p:nvPr>
            <p:ph idx="14"/>
          </p:nvPr>
        </p:nvSpPr>
        <p:spPr>
          <a:xfrm>
            <a:off x="4698919" y="1667726"/>
            <a:ext cx="3575957" cy="477270"/>
          </a:xfrm>
        </p:spPr>
        <p:txBody>
          <a:bodyPr anchor="ct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dirty="0"/>
          </a:p>
        </p:txBody>
      </p:sp>
      <p:sp>
        <p:nvSpPr>
          <p:cNvPr id="14" name="Content Placeholder 2">
            <a:extLst>
              <a:ext uri="{FF2B5EF4-FFF2-40B4-BE49-F238E27FC236}">
                <a16:creationId xmlns:a16="http://schemas.microsoft.com/office/drawing/2014/main" id="{502B389A-8097-6325-8A9E-9DADA5EE963A}"/>
              </a:ext>
            </a:extLst>
          </p:cNvPr>
          <p:cNvSpPr>
            <a:spLocks noGrp="1"/>
          </p:cNvSpPr>
          <p:nvPr>
            <p:ph idx="16"/>
          </p:nvPr>
        </p:nvSpPr>
        <p:spPr>
          <a:xfrm>
            <a:off x="4698919" y="2583529"/>
            <a:ext cx="3575957" cy="477270"/>
          </a:xfrm>
        </p:spPr>
        <p:txBody>
          <a:bodyPr anchor="ct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dirty="0"/>
          </a:p>
        </p:txBody>
      </p:sp>
      <p:sp>
        <p:nvSpPr>
          <p:cNvPr id="16" name="Content Placeholder 2">
            <a:extLst>
              <a:ext uri="{FF2B5EF4-FFF2-40B4-BE49-F238E27FC236}">
                <a16:creationId xmlns:a16="http://schemas.microsoft.com/office/drawing/2014/main" id="{DD0B5B59-058F-90E9-6DE3-5D8203145293}"/>
              </a:ext>
            </a:extLst>
          </p:cNvPr>
          <p:cNvSpPr>
            <a:spLocks noGrp="1"/>
          </p:cNvSpPr>
          <p:nvPr>
            <p:ph idx="18"/>
          </p:nvPr>
        </p:nvSpPr>
        <p:spPr>
          <a:xfrm>
            <a:off x="4698919" y="3499331"/>
            <a:ext cx="3575957" cy="477270"/>
          </a:xfrm>
        </p:spPr>
        <p:txBody>
          <a:bodyPr anchor="ct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dirty="0"/>
          </a:p>
        </p:txBody>
      </p:sp>
      <p:sp>
        <p:nvSpPr>
          <p:cNvPr id="28" name="Text Placeholder 27">
            <a:extLst>
              <a:ext uri="{FF2B5EF4-FFF2-40B4-BE49-F238E27FC236}">
                <a16:creationId xmlns:a16="http://schemas.microsoft.com/office/drawing/2014/main" id="{BC63A52C-465B-A905-5118-AFB0CC6314F1}"/>
              </a:ext>
            </a:extLst>
          </p:cNvPr>
          <p:cNvSpPr>
            <a:spLocks noGrp="1"/>
          </p:cNvSpPr>
          <p:nvPr>
            <p:ph type="body" sz="quarter" idx="20" hasCustomPrompt="1"/>
          </p:nvPr>
        </p:nvSpPr>
        <p:spPr>
          <a:xfrm>
            <a:off x="4132094" y="765715"/>
            <a:ext cx="448200" cy="448200"/>
          </a:xfrm>
          <a:prstGeom prst="ellipse">
            <a:avLst/>
          </a:prstGeom>
          <a:solidFill>
            <a:srgbClr val="44D4E2"/>
          </a:solidFill>
          <a:ln>
            <a:noFill/>
          </a:ln>
        </p:spPr>
        <p:txBody>
          <a:bodyPr lIns="0" tIns="0" rIns="0" bIns="0" anchor="ctr"/>
          <a:lstStyle>
            <a:lvl1pPr marL="0" indent="0" algn="ctr">
              <a:buNone/>
              <a:defRPr>
                <a:solidFill>
                  <a:schemeClr val="bg1"/>
                </a:solidFill>
                <a:latin typeface="Futura Medium" panose="020B0602020204020303" pitchFamily="34" charset="-79"/>
                <a:cs typeface="Futura Medium" panose="020B0602020204020303" pitchFamily="34" charset="-79"/>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t>
            </a:r>
            <a:endParaRPr lang="en-CO" dirty="0"/>
          </a:p>
        </p:txBody>
      </p:sp>
      <p:sp>
        <p:nvSpPr>
          <p:cNvPr id="29" name="Text Placeholder 27">
            <a:extLst>
              <a:ext uri="{FF2B5EF4-FFF2-40B4-BE49-F238E27FC236}">
                <a16:creationId xmlns:a16="http://schemas.microsoft.com/office/drawing/2014/main" id="{420EBE99-2238-5C71-9D14-249F82D2DEE9}"/>
              </a:ext>
            </a:extLst>
          </p:cNvPr>
          <p:cNvSpPr>
            <a:spLocks noGrp="1"/>
          </p:cNvSpPr>
          <p:nvPr>
            <p:ph type="body" sz="quarter" idx="21" hasCustomPrompt="1"/>
          </p:nvPr>
        </p:nvSpPr>
        <p:spPr>
          <a:xfrm>
            <a:off x="4132094" y="1682261"/>
            <a:ext cx="448200" cy="448200"/>
          </a:xfrm>
          <a:prstGeom prst="ellipse">
            <a:avLst/>
          </a:prstGeom>
          <a:solidFill>
            <a:srgbClr val="44D4E2"/>
          </a:solidFill>
          <a:ln>
            <a:noFill/>
          </a:ln>
        </p:spPr>
        <p:txBody>
          <a:bodyPr vert="horz" lIns="0" tIns="0" rIns="0" bIns="0" rtlCol="0" anchor="ctr">
            <a:normAutofit/>
          </a:bodyPr>
          <a:lstStyle>
            <a:lvl1pPr marL="0" indent="0" algn="ctr">
              <a:buNone/>
              <a:defRPr lang="en-CO" dirty="0">
                <a:solidFill>
                  <a:schemeClr val="bg1"/>
                </a:solidFill>
                <a:latin typeface="Futura Medium" panose="020B0602020204020303" pitchFamily="34" charset="-79"/>
                <a:cs typeface="Futura Medium" panose="020B0602020204020303" pitchFamily="34" charset="-79"/>
              </a:defRPr>
            </a:lvl1pPr>
          </a:lstStyle>
          <a:p>
            <a:pPr marL="171450" lvl="0" indent="-171450" algn="ctr"/>
            <a:r>
              <a:rPr lang="en-US" dirty="0"/>
              <a:t>#</a:t>
            </a:r>
            <a:endParaRPr lang="en-CO" dirty="0"/>
          </a:p>
        </p:txBody>
      </p:sp>
      <p:sp>
        <p:nvSpPr>
          <p:cNvPr id="30" name="Text Placeholder 27">
            <a:extLst>
              <a:ext uri="{FF2B5EF4-FFF2-40B4-BE49-F238E27FC236}">
                <a16:creationId xmlns:a16="http://schemas.microsoft.com/office/drawing/2014/main" id="{30A6DFC2-74B4-A2F6-1612-67FB159BC94B}"/>
              </a:ext>
            </a:extLst>
          </p:cNvPr>
          <p:cNvSpPr>
            <a:spLocks noGrp="1"/>
          </p:cNvSpPr>
          <p:nvPr>
            <p:ph type="body" sz="quarter" idx="22" hasCustomPrompt="1"/>
          </p:nvPr>
        </p:nvSpPr>
        <p:spPr>
          <a:xfrm>
            <a:off x="4132094" y="2598808"/>
            <a:ext cx="448200" cy="448200"/>
          </a:xfrm>
          <a:prstGeom prst="ellipse">
            <a:avLst/>
          </a:prstGeom>
          <a:solidFill>
            <a:srgbClr val="44D4E2"/>
          </a:solidFill>
          <a:ln>
            <a:noFill/>
          </a:ln>
        </p:spPr>
        <p:txBody>
          <a:bodyPr vert="horz" lIns="0" tIns="0" rIns="0" bIns="0" rtlCol="0" anchor="ctr">
            <a:normAutofit/>
          </a:bodyPr>
          <a:lstStyle>
            <a:lvl1pPr marL="0" indent="0">
              <a:buNone/>
              <a:defRPr lang="en-CO" dirty="0">
                <a:solidFill>
                  <a:schemeClr val="bg1"/>
                </a:solidFill>
                <a:latin typeface="Futura Medium" panose="020B0602020204020303" pitchFamily="34" charset="-79"/>
                <a:cs typeface="Futura Medium" panose="020B0602020204020303" pitchFamily="34" charset="-79"/>
              </a:defRPr>
            </a:lvl1pPr>
          </a:lstStyle>
          <a:p>
            <a:pPr marL="171450" lvl="0" indent="-171450" algn="ctr"/>
            <a:r>
              <a:rPr lang="en-US" dirty="0"/>
              <a:t>#</a:t>
            </a:r>
            <a:endParaRPr lang="en-CO" dirty="0"/>
          </a:p>
        </p:txBody>
      </p:sp>
      <p:sp>
        <p:nvSpPr>
          <p:cNvPr id="31" name="Text Placeholder 27">
            <a:extLst>
              <a:ext uri="{FF2B5EF4-FFF2-40B4-BE49-F238E27FC236}">
                <a16:creationId xmlns:a16="http://schemas.microsoft.com/office/drawing/2014/main" id="{4CCB44AB-C2A5-D267-1E22-76DF787AD6BC}"/>
              </a:ext>
            </a:extLst>
          </p:cNvPr>
          <p:cNvSpPr>
            <a:spLocks noGrp="1"/>
          </p:cNvSpPr>
          <p:nvPr>
            <p:ph type="body" sz="quarter" idx="23" hasCustomPrompt="1"/>
          </p:nvPr>
        </p:nvSpPr>
        <p:spPr>
          <a:xfrm>
            <a:off x="4134358" y="3513866"/>
            <a:ext cx="448200" cy="448200"/>
          </a:xfrm>
          <a:prstGeom prst="ellipse">
            <a:avLst/>
          </a:prstGeom>
          <a:solidFill>
            <a:srgbClr val="44D4E2"/>
          </a:solidFill>
          <a:ln>
            <a:noFill/>
          </a:ln>
        </p:spPr>
        <p:txBody>
          <a:bodyPr vert="horz" lIns="0" tIns="0" rIns="0" bIns="0" rtlCol="0" anchor="ctr">
            <a:normAutofit/>
          </a:bodyPr>
          <a:lstStyle>
            <a:lvl1pPr marL="0" indent="0">
              <a:buNone/>
              <a:defRPr lang="en-CO" dirty="0">
                <a:solidFill>
                  <a:schemeClr val="bg1"/>
                </a:solidFill>
                <a:latin typeface="Futura Medium" panose="020B0602020204020303" pitchFamily="34" charset="-79"/>
                <a:cs typeface="Futura Medium" panose="020B0602020204020303" pitchFamily="34" charset="-79"/>
              </a:defRPr>
            </a:lvl1pPr>
          </a:lstStyle>
          <a:p>
            <a:pPr marL="171450" lvl="0" indent="-171450" algn="ctr"/>
            <a:r>
              <a:rPr lang="en-US" dirty="0"/>
              <a:t>#</a:t>
            </a:r>
            <a:endParaRPr lang="en-CO" dirty="0"/>
          </a:p>
        </p:txBody>
      </p:sp>
      <p:sp>
        <p:nvSpPr>
          <p:cNvPr id="32" name="Rectangle 31">
            <a:extLst>
              <a:ext uri="{FF2B5EF4-FFF2-40B4-BE49-F238E27FC236}">
                <a16:creationId xmlns:a16="http://schemas.microsoft.com/office/drawing/2014/main" id="{0F291BC6-DB99-B8D5-7A32-A2AB8C14D4C8}"/>
              </a:ext>
            </a:extLst>
          </p:cNvPr>
          <p:cNvSpPr/>
          <p:nvPr/>
        </p:nvSpPr>
        <p:spPr>
          <a:xfrm>
            <a:off x="1112978" y="2438194"/>
            <a:ext cx="1350000" cy="89100"/>
          </a:xfrm>
          <a:prstGeom prst="rect">
            <a:avLst/>
          </a:prstGeom>
          <a:solidFill>
            <a:srgbClr val="44D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Tree>
    <p:extLst>
      <p:ext uri="{BB962C8B-B14F-4D97-AF65-F5344CB8AC3E}">
        <p14:creationId xmlns:p14="http://schemas.microsoft.com/office/powerpoint/2010/main" val="1427206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4BCD9C-090B-B9E0-DBB8-C164FFE84A38}"/>
              </a:ext>
            </a:extLst>
          </p:cNvPr>
          <p:cNvSpPr/>
          <p:nvPr/>
        </p:nvSpPr>
        <p:spPr>
          <a:xfrm>
            <a:off x="0" y="3575958"/>
            <a:ext cx="1657350" cy="156754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
        <p:nvSpPr>
          <p:cNvPr id="11" name="Rectangle 10">
            <a:extLst>
              <a:ext uri="{FF2B5EF4-FFF2-40B4-BE49-F238E27FC236}">
                <a16:creationId xmlns:a16="http://schemas.microsoft.com/office/drawing/2014/main" id="{6C51159F-C981-0496-279E-2CBF764178B6}"/>
              </a:ext>
            </a:extLst>
          </p:cNvPr>
          <p:cNvSpPr/>
          <p:nvPr/>
        </p:nvSpPr>
        <p:spPr>
          <a:xfrm>
            <a:off x="7486650" y="0"/>
            <a:ext cx="1657350" cy="1567543"/>
          </a:xfrm>
          <a:prstGeom prst="rect">
            <a:avLst/>
          </a:prstGeom>
          <a:solidFill>
            <a:srgbClr val="44D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
        <p:nvSpPr>
          <p:cNvPr id="2" name="Title 1">
            <a:extLst>
              <a:ext uri="{FF2B5EF4-FFF2-40B4-BE49-F238E27FC236}">
                <a16:creationId xmlns:a16="http://schemas.microsoft.com/office/drawing/2014/main" id="{271A31B7-47F9-9CB3-E977-81ED930D838E}"/>
              </a:ext>
            </a:extLst>
          </p:cNvPr>
          <p:cNvSpPr>
            <a:spLocks noGrp="1"/>
          </p:cNvSpPr>
          <p:nvPr>
            <p:ph type="title"/>
          </p:nvPr>
        </p:nvSpPr>
        <p:spPr>
          <a:xfrm>
            <a:off x="628650" y="693965"/>
            <a:ext cx="7886700" cy="3755571"/>
          </a:xfrm>
          <a:solidFill>
            <a:schemeClr val="bg1">
              <a:lumMod val="85000"/>
            </a:schemeClr>
          </a:solidFill>
        </p:spPr>
        <p:txBody>
          <a:bodyPr anchor="ctr"/>
          <a:lstStyle>
            <a:lvl1pPr algn="ctr">
              <a:defRPr sz="4500"/>
            </a:lvl1pPr>
          </a:lstStyle>
          <a:p>
            <a:r>
              <a:rPr lang="en-US"/>
              <a:t>Click to edit Master title style</a:t>
            </a:r>
            <a:endParaRPr lang="en-CO"/>
          </a:p>
        </p:txBody>
      </p:sp>
      <p:sp>
        <p:nvSpPr>
          <p:cNvPr id="4" name="Date Placeholder 3">
            <a:extLst>
              <a:ext uri="{FF2B5EF4-FFF2-40B4-BE49-F238E27FC236}">
                <a16:creationId xmlns:a16="http://schemas.microsoft.com/office/drawing/2014/main" id="{AED1DADF-0EE3-9A0E-4814-3A10BD28919A}"/>
              </a:ext>
            </a:extLst>
          </p:cNvPr>
          <p:cNvSpPr>
            <a:spLocks noGrp="1"/>
          </p:cNvSpPr>
          <p:nvPr>
            <p:ph type="dt" sz="half" idx="10"/>
          </p:nvPr>
        </p:nvSpPr>
        <p:spPr/>
        <p:txBody>
          <a:bodyPr/>
          <a:lstStyle/>
          <a:p>
            <a:fld id="{4059699A-0268-884B-969D-D9CCF085B60E}" type="datetime1">
              <a:rPr lang="en-US" smtClean="0"/>
              <a:t>11/1/2023</a:t>
            </a:fld>
            <a:endParaRPr lang="en-CO"/>
          </a:p>
        </p:txBody>
      </p:sp>
      <p:sp>
        <p:nvSpPr>
          <p:cNvPr id="5" name="Footer Placeholder 4">
            <a:extLst>
              <a:ext uri="{FF2B5EF4-FFF2-40B4-BE49-F238E27FC236}">
                <a16:creationId xmlns:a16="http://schemas.microsoft.com/office/drawing/2014/main" id="{22CA13CB-20FF-1635-9D2D-33CEF7300EF5}"/>
              </a:ext>
            </a:extLst>
          </p:cNvPr>
          <p:cNvSpPr>
            <a:spLocks noGrp="1"/>
          </p:cNvSpPr>
          <p:nvPr>
            <p:ph type="ftr" sz="quarter" idx="11"/>
          </p:nvPr>
        </p:nvSpPr>
        <p:spPr/>
        <p:txBody>
          <a:bodyPr/>
          <a:lstStyle/>
          <a:p>
            <a:endParaRPr lang="en-CO"/>
          </a:p>
        </p:txBody>
      </p:sp>
    </p:spTree>
    <p:extLst>
      <p:ext uri="{BB962C8B-B14F-4D97-AF65-F5344CB8AC3E}">
        <p14:creationId xmlns:p14="http://schemas.microsoft.com/office/powerpoint/2010/main" val="153894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28E22-3C32-B10A-3ECD-08C1829A9063}"/>
              </a:ext>
            </a:extLst>
          </p:cNvPr>
          <p:cNvSpPr>
            <a:spLocks noGrp="1"/>
          </p:cNvSpPr>
          <p:nvPr>
            <p:ph type="title"/>
          </p:nvPr>
        </p:nvSpPr>
        <p:spPr/>
        <p:txBody>
          <a:bodyPr/>
          <a:lstStyle/>
          <a:p>
            <a:r>
              <a:rPr lang="en-US"/>
              <a:t>Click to edit Master title style</a:t>
            </a:r>
            <a:endParaRPr lang="en-CO"/>
          </a:p>
        </p:txBody>
      </p:sp>
      <p:sp>
        <p:nvSpPr>
          <p:cNvPr id="3" name="Content Placeholder 2">
            <a:extLst>
              <a:ext uri="{FF2B5EF4-FFF2-40B4-BE49-F238E27FC236}">
                <a16:creationId xmlns:a16="http://schemas.microsoft.com/office/drawing/2014/main" id="{CF1540A5-FC18-5402-8AB7-8B5EC6B06A2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 name="Content Placeholder 3">
            <a:extLst>
              <a:ext uri="{FF2B5EF4-FFF2-40B4-BE49-F238E27FC236}">
                <a16:creationId xmlns:a16="http://schemas.microsoft.com/office/drawing/2014/main" id="{AFBA36F4-0F01-6678-430D-DFC817B406A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Date Placeholder 4">
            <a:extLst>
              <a:ext uri="{FF2B5EF4-FFF2-40B4-BE49-F238E27FC236}">
                <a16:creationId xmlns:a16="http://schemas.microsoft.com/office/drawing/2014/main" id="{57C9AF7E-EDF8-3222-0A3E-F0DC2B29B93C}"/>
              </a:ext>
            </a:extLst>
          </p:cNvPr>
          <p:cNvSpPr>
            <a:spLocks noGrp="1"/>
          </p:cNvSpPr>
          <p:nvPr>
            <p:ph type="dt" sz="half" idx="10"/>
          </p:nvPr>
        </p:nvSpPr>
        <p:spPr/>
        <p:txBody>
          <a:bodyPr/>
          <a:lstStyle/>
          <a:p>
            <a:fld id="{52F5857B-B6B9-0E45-867D-1BDE760CC294}" type="datetime1">
              <a:rPr lang="en-US" smtClean="0"/>
              <a:t>11/1/2023</a:t>
            </a:fld>
            <a:endParaRPr lang="en-CO"/>
          </a:p>
        </p:txBody>
      </p:sp>
      <p:sp>
        <p:nvSpPr>
          <p:cNvPr id="6" name="Footer Placeholder 5">
            <a:extLst>
              <a:ext uri="{FF2B5EF4-FFF2-40B4-BE49-F238E27FC236}">
                <a16:creationId xmlns:a16="http://schemas.microsoft.com/office/drawing/2014/main" id="{769FD533-AAD4-0EFC-5E82-53F97E09DA6D}"/>
              </a:ext>
            </a:extLst>
          </p:cNvPr>
          <p:cNvSpPr>
            <a:spLocks noGrp="1"/>
          </p:cNvSpPr>
          <p:nvPr>
            <p:ph type="ftr" sz="quarter" idx="11"/>
          </p:nvPr>
        </p:nvSpPr>
        <p:spPr/>
        <p:txBody>
          <a:bodyPr/>
          <a:lstStyle/>
          <a:p>
            <a:endParaRPr lang="en-CO"/>
          </a:p>
        </p:txBody>
      </p:sp>
      <p:sp>
        <p:nvSpPr>
          <p:cNvPr id="7" name="Slide Number Placeholder 6">
            <a:extLst>
              <a:ext uri="{FF2B5EF4-FFF2-40B4-BE49-F238E27FC236}">
                <a16:creationId xmlns:a16="http://schemas.microsoft.com/office/drawing/2014/main" id="{BE222A1F-2059-B483-F644-0DA0431D1689}"/>
              </a:ext>
            </a:extLst>
          </p:cNvPr>
          <p:cNvSpPr>
            <a:spLocks noGrp="1"/>
          </p:cNvSpPr>
          <p:nvPr>
            <p:ph type="sldNum" sz="quarter" idx="12"/>
          </p:nvPr>
        </p:nvSpPr>
        <p:spPr/>
        <p:txBody>
          <a:bodyPr/>
          <a:lstStyle/>
          <a:p>
            <a:fld id="{8C36C959-15EA-EC46-8D47-549429359CC3}" type="slidenum">
              <a:rPr lang="en-CO" smtClean="0"/>
              <a:t>‹Nº›</a:t>
            </a:fld>
            <a:endParaRPr lang="en-CO"/>
          </a:p>
        </p:txBody>
      </p:sp>
    </p:spTree>
    <p:extLst>
      <p:ext uri="{BB962C8B-B14F-4D97-AF65-F5344CB8AC3E}">
        <p14:creationId xmlns:p14="http://schemas.microsoft.com/office/powerpoint/2010/main" val="422651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58EDBC-C9BD-627D-3AA5-EB3978DA58A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6D6901E-1E2A-085C-A98C-B2928752678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5" name="Text Placeholder 4">
            <a:extLst>
              <a:ext uri="{FF2B5EF4-FFF2-40B4-BE49-F238E27FC236}">
                <a16:creationId xmlns:a16="http://schemas.microsoft.com/office/drawing/2014/main" id="{638DA36B-8040-3864-DD71-D05CF55E83A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178A9A0-2B50-9AE1-13DB-2042CCB49C4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7" name="Date Placeholder 6">
            <a:extLst>
              <a:ext uri="{FF2B5EF4-FFF2-40B4-BE49-F238E27FC236}">
                <a16:creationId xmlns:a16="http://schemas.microsoft.com/office/drawing/2014/main" id="{00AE8071-701F-0B56-B9D7-72C78E54C633}"/>
              </a:ext>
            </a:extLst>
          </p:cNvPr>
          <p:cNvSpPr>
            <a:spLocks noGrp="1"/>
          </p:cNvSpPr>
          <p:nvPr>
            <p:ph type="dt" sz="half" idx="10"/>
          </p:nvPr>
        </p:nvSpPr>
        <p:spPr/>
        <p:txBody>
          <a:bodyPr/>
          <a:lstStyle/>
          <a:p>
            <a:fld id="{52FC9207-7B7D-E448-B25C-3AE64B59BBA1}" type="datetime1">
              <a:rPr lang="en-US" smtClean="0"/>
              <a:t>11/1/2023</a:t>
            </a:fld>
            <a:endParaRPr lang="en-CO"/>
          </a:p>
        </p:txBody>
      </p:sp>
      <p:sp>
        <p:nvSpPr>
          <p:cNvPr id="8" name="Footer Placeholder 7">
            <a:extLst>
              <a:ext uri="{FF2B5EF4-FFF2-40B4-BE49-F238E27FC236}">
                <a16:creationId xmlns:a16="http://schemas.microsoft.com/office/drawing/2014/main" id="{4EC74F04-0E95-4C10-C468-B05763DB5695}"/>
              </a:ext>
            </a:extLst>
          </p:cNvPr>
          <p:cNvSpPr>
            <a:spLocks noGrp="1"/>
          </p:cNvSpPr>
          <p:nvPr>
            <p:ph type="ftr" sz="quarter" idx="11"/>
          </p:nvPr>
        </p:nvSpPr>
        <p:spPr/>
        <p:txBody>
          <a:bodyPr/>
          <a:lstStyle/>
          <a:p>
            <a:endParaRPr lang="en-CO"/>
          </a:p>
        </p:txBody>
      </p:sp>
      <p:sp>
        <p:nvSpPr>
          <p:cNvPr id="9" name="Slide Number Placeholder 8">
            <a:extLst>
              <a:ext uri="{FF2B5EF4-FFF2-40B4-BE49-F238E27FC236}">
                <a16:creationId xmlns:a16="http://schemas.microsoft.com/office/drawing/2014/main" id="{F7AA659A-67C2-E116-D987-310C7D1DA210}"/>
              </a:ext>
            </a:extLst>
          </p:cNvPr>
          <p:cNvSpPr>
            <a:spLocks noGrp="1"/>
          </p:cNvSpPr>
          <p:nvPr>
            <p:ph type="sldNum" sz="quarter" idx="12"/>
          </p:nvPr>
        </p:nvSpPr>
        <p:spPr/>
        <p:txBody>
          <a:bodyPr/>
          <a:lstStyle/>
          <a:p>
            <a:fld id="{8C36C959-15EA-EC46-8D47-549429359CC3}" type="slidenum">
              <a:rPr lang="en-CO" smtClean="0"/>
              <a:t>‹Nº›</a:t>
            </a:fld>
            <a:endParaRPr lang="en-CO"/>
          </a:p>
        </p:txBody>
      </p:sp>
      <p:sp>
        <p:nvSpPr>
          <p:cNvPr id="10" name="Title 1">
            <a:extLst>
              <a:ext uri="{FF2B5EF4-FFF2-40B4-BE49-F238E27FC236}">
                <a16:creationId xmlns:a16="http://schemas.microsoft.com/office/drawing/2014/main" id="{587D510A-86AC-9E29-5BB2-B82E99A06F85}"/>
              </a:ext>
            </a:extLst>
          </p:cNvPr>
          <p:cNvSpPr>
            <a:spLocks noGrp="1"/>
          </p:cNvSpPr>
          <p:nvPr>
            <p:ph type="title"/>
          </p:nvPr>
        </p:nvSpPr>
        <p:spPr>
          <a:xfrm>
            <a:off x="628650" y="273844"/>
            <a:ext cx="7886700" cy="597308"/>
          </a:xfrm>
        </p:spPr>
        <p:txBody>
          <a:bodyPr/>
          <a:lstStyle/>
          <a:p>
            <a:r>
              <a:rPr lang="en-US"/>
              <a:t>Click to edit Master title style</a:t>
            </a:r>
            <a:endParaRPr lang="en-CO"/>
          </a:p>
        </p:txBody>
      </p:sp>
    </p:spTree>
    <p:extLst>
      <p:ext uri="{BB962C8B-B14F-4D97-AF65-F5344CB8AC3E}">
        <p14:creationId xmlns:p14="http://schemas.microsoft.com/office/powerpoint/2010/main" val="1170954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CED91-EEDF-2CBA-DB96-4004FF9D1EF5}"/>
              </a:ext>
            </a:extLst>
          </p:cNvPr>
          <p:cNvSpPr>
            <a:spLocks noGrp="1"/>
          </p:cNvSpPr>
          <p:nvPr>
            <p:ph type="title"/>
          </p:nvPr>
        </p:nvSpPr>
        <p:spPr>
          <a:xfrm>
            <a:off x="628650" y="273844"/>
            <a:ext cx="7886700" cy="597308"/>
          </a:xfrm>
          <a:prstGeom prst="rect">
            <a:avLst/>
          </a:prstGeom>
        </p:spPr>
        <p:txBody>
          <a:bodyPr vert="horz" lIns="91440" tIns="45720" rIns="91440" bIns="45720" rtlCol="0" anchor="ctr">
            <a:normAutofit/>
          </a:bodyPr>
          <a:lstStyle/>
          <a:p>
            <a:r>
              <a:rPr lang="en-US"/>
              <a:t>Click to edit Master title style</a:t>
            </a:r>
            <a:endParaRPr lang="en-CO" dirty="0"/>
          </a:p>
        </p:txBody>
      </p:sp>
      <p:sp>
        <p:nvSpPr>
          <p:cNvPr id="3" name="Text Placeholder 2">
            <a:extLst>
              <a:ext uri="{FF2B5EF4-FFF2-40B4-BE49-F238E27FC236}">
                <a16:creationId xmlns:a16="http://schemas.microsoft.com/office/drawing/2014/main" id="{27CEF891-576F-E1D9-5E16-547E77CFF8F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O" dirty="0"/>
          </a:p>
        </p:txBody>
      </p:sp>
      <p:sp>
        <p:nvSpPr>
          <p:cNvPr id="4" name="Date Placeholder 3">
            <a:extLst>
              <a:ext uri="{FF2B5EF4-FFF2-40B4-BE49-F238E27FC236}">
                <a16:creationId xmlns:a16="http://schemas.microsoft.com/office/drawing/2014/main" id="{08CB0925-EBDF-6E91-1176-6EF814CE576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Cabin" pitchFamily="2" charset="77"/>
              </a:defRPr>
            </a:lvl1pPr>
          </a:lstStyle>
          <a:p>
            <a:fld id="{4A183B51-2E97-D44D-920F-80EF643CAF20}" type="datetime1">
              <a:rPr lang="en-US" smtClean="0"/>
              <a:t>11/1/2023</a:t>
            </a:fld>
            <a:endParaRPr lang="en-CO" dirty="0"/>
          </a:p>
        </p:txBody>
      </p:sp>
      <p:sp>
        <p:nvSpPr>
          <p:cNvPr id="5" name="Footer Placeholder 4">
            <a:extLst>
              <a:ext uri="{FF2B5EF4-FFF2-40B4-BE49-F238E27FC236}">
                <a16:creationId xmlns:a16="http://schemas.microsoft.com/office/drawing/2014/main" id="{FC5B8121-70E9-A518-4B15-E2CD072391A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latin typeface="Cabin" pitchFamily="2" charset="77"/>
              </a:defRPr>
            </a:lvl1pPr>
          </a:lstStyle>
          <a:p>
            <a:endParaRPr lang="en-CO"/>
          </a:p>
        </p:txBody>
      </p:sp>
      <p:sp>
        <p:nvSpPr>
          <p:cNvPr id="6" name="Slide Number Placeholder 5">
            <a:extLst>
              <a:ext uri="{FF2B5EF4-FFF2-40B4-BE49-F238E27FC236}">
                <a16:creationId xmlns:a16="http://schemas.microsoft.com/office/drawing/2014/main" id="{E8F9B510-6F91-CCE2-9FE0-07FDCD40B817}"/>
              </a:ext>
            </a:extLst>
          </p:cNvPr>
          <p:cNvSpPr>
            <a:spLocks noGrp="1"/>
          </p:cNvSpPr>
          <p:nvPr>
            <p:ph type="sldNum" sz="quarter" idx="4"/>
          </p:nvPr>
        </p:nvSpPr>
        <p:spPr>
          <a:xfrm>
            <a:off x="8630060" y="4645723"/>
            <a:ext cx="407700" cy="408383"/>
          </a:xfrm>
          <a:prstGeom prst="ellipse">
            <a:avLst/>
          </a:prstGeom>
          <a:solidFill>
            <a:srgbClr val="44D4E2"/>
          </a:solidFill>
        </p:spPr>
        <p:txBody>
          <a:bodyPr vert="horz" lIns="0" tIns="0" rIns="0" bIns="0" rtlCol="0" anchor="ctr"/>
          <a:lstStyle>
            <a:lvl1pPr algn="ctr">
              <a:defRPr sz="1125" b="1">
                <a:solidFill>
                  <a:schemeClr val="bg1"/>
                </a:solidFill>
                <a:latin typeface="FUTURA MEDIUM" panose="020B0602020204020303" pitchFamily="34" charset="-79"/>
                <a:cs typeface="FUTURA MEDIUM" panose="020B0602020204020303" pitchFamily="34" charset="-79"/>
              </a:defRPr>
            </a:lvl1pPr>
          </a:lstStyle>
          <a:p>
            <a:fld id="{8C36C959-15EA-EC46-8D47-549429359CC3}" type="slidenum">
              <a:rPr lang="en-CO" smtClean="0"/>
              <a:pPr/>
              <a:t>‹Nº›</a:t>
            </a:fld>
            <a:endParaRPr lang="en-CO" dirty="0"/>
          </a:p>
        </p:txBody>
      </p:sp>
      <p:sp>
        <p:nvSpPr>
          <p:cNvPr id="7" name="Rectangle 6">
            <a:extLst>
              <a:ext uri="{FF2B5EF4-FFF2-40B4-BE49-F238E27FC236}">
                <a16:creationId xmlns:a16="http://schemas.microsoft.com/office/drawing/2014/main" id="{5CC4DA79-0A8C-D330-FDA7-765D85A25BA7}"/>
              </a:ext>
            </a:extLst>
          </p:cNvPr>
          <p:cNvSpPr/>
          <p:nvPr/>
        </p:nvSpPr>
        <p:spPr>
          <a:xfrm>
            <a:off x="713201" y="1005693"/>
            <a:ext cx="2700000" cy="90332"/>
          </a:xfrm>
          <a:prstGeom prst="rect">
            <a:avLst/>
          </a:prstGeom>
          <a:solidFill>
            <a:srgbClr val="44D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sz="1050"/>
          </a:p>
        </p:txBody>
      </p:sp>
    </p:spTree>
    <p:extLst>
      <p:ext uri="{BB962C8B-B14F-4D97-AF65-F5344CB8AC3E}">
        <p14:creationId xmlns:p14="http://schemas.microsoft.com/office/powerpoint/2010/main" val="423879043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685800" rtl="0" eaLnBrk="1" latinLnBrk="0" hangingPunct="1">
        <a:lnSpc>
          <a:spcPct val="90000"/>
        </a:lnSpc>
        <a:spcBef>
          <a:spcPct val="0"/>
        </a:spcBef>
        <a:buNone/>
        <a:defRPr sz="3300" b="1" kern="1200">
          <a:solidFill>
            <a:schemeClr val="tx1"/>
          </a:solidFill>
          <a:latin typeface="Poppins" pitchFamily="2" charset="77"/>
          <a:ea typeface="+mj-ea"/>
          <a:cs typeface="Poppins" pitchFamily="2" charset="77"/>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Poppins" pitchFamily="2" charset="77"/>
          <a:ea typeface="+mn-ea"/>
          <a:cs typeface="Poppins" pitchFamily="2" charset="77"/>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Poppins" pitchFamily="2" charset="77"/>
          <a:ea typeface="+mn-ea"/>
          <a:cs typeface="Poppins" pitchFamily="2" charset="77"/>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Poppins" pitchFamily="2" charset="77"/>
          <a:ea typeface="+mn-ea"/>
          <a:cs typeface="Poppins" pitchFamily="2" charset="77"/>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Poppins" pitchFamily="2" charset="77"/>
          <a:ea typeface="+mn-ea"/>
          <a:cs typeface="Poppins" pitchFamily="2" charset="77"/>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Poppins" pitchFamily="2" charset="77"/>
          <a:ea typeface="+mn-ea"/>
          <a:cs typeface="Poppins" pitchFamily="2" charset="77"/>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visualdataurfest@urosario.edu.c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pic>
        <p:nvPicPr>
          <p:cNvPr id="2" name="Imagen 1" descr="Logotipo&#10;&#10;Descripción generada automáticamente con confianza media">
            <a:extLst>
              <a:ext uri="{FF2B5EF4-FFF2-40B4-BE49-F238E27FC236}">
                <a16:creationId xmlns:a16="http://schemas.microsoft.com/office/drawing/2014/main" id="{02BF0275-B54F-B86B-85FD-5D2AC526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269" y="412333"/>
            <a:ext cx="1891461" cy="1078724"/>
          </a:xfrm>
          <a:prstGeom prst="rect">
            <a:avLst/>
          </a:prstGeom>
        </p:spPr>
      </p:pic>
      <p:sp>
        <p:nvSpPr>
          <p:cNvPr id="4" name="CuadroTexto 3">
            <a:extLst>
              <a:ext uri="{FF2B5EF4-FFF2-40B4-BE49-F238E27FC236}">
                <a16:creationId xmlns:a16="http://schemas.microsoft.com/office/drawing/2014/main" id="{2968BE61-EF91-6C2B-B976-B58B050409A7}"/>
              </a:ext>
            </a:extLst>
          </p:cNvPr>
          <p:cNvSpPr txBox="1"/>
          <p:nvPr/>
        </p:nvSpPr>
        <p:spPr>
          <a:xfrm>
            <a:off x="1072443" y="1727200"/>
            <a:ext cx="6999111" cy="2800767"/>
          </a:xfrm>
          <a:prstGeom prst="rect">
            <a:avLst/>
          </a:prstGeom>
          <a:noFill/>
        </p:spPr>
        <p:txBody>
          <a:bodyPr wrap="square" rtlCol="0">
            <a:spAutoFit/>
          </a:bodyPr>
          <a:lstStyle/>
          <a:p>
            <a:pPr algn="ctr"/>
            <a:r>
              <a:rPr lang="es-EC" sz="4400" dirty="0">
                <a:solidFill>
                  <a:schemeClr val="accent2">
                    <a:lumMod val="50000"/>
                  </a:schemeClr>
                </a:solidFill>
                <a:latin typeface="Lato"/>
                <a:ea typeface="Lato"/>
                <a:cs typeface="Lato"/>
                <a:sym typeface="Lato"/>
              </a:rPr>
              <a:t>Incursionando en el mundo de origen vegetal: La importancia del marañón para Alpina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10</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Criterios de evaluación</a:t>
            </a:r>
            <a:endParaRPr lang="es-CO" dirty="0"/>
          </a:p>
        </p:txBody>
      </p:sp>
      <p:graphicFrame>
        <p:nvGraphicFramePr>
          <p:cNvPr id="6" name="Tabla 5">
            <a:extLst>
              <a:ext uri="{FF2B5EF4-FFF2-40B4-BE49-F238E27FC236}">
                <a16:creationId xmlns:a16="http://schemas.microsoft.com/office/drawing/2014/main" id="{8E05CF55-8A3E-4534-B02D-7BAC276CC623}"/>
              </a:ext>
            </a:extLst>
          </p:cNvPr>
          <p:cNvGraphicFramePr>
            <a:graphicFrameLocks noGrp="1"/>
          </p:cNvGraphicFramePr>
          <p:nvPr/>
        </p:nvGraphicFramePr>
        <p:xfrm>
          <a:off x="1683150" y="1294958"/>
          <a:ext cx="4883937" cy="3709286"/>
        </p:xfrm>
        <a:graphic>
          <a:graphicData uri="http://schemas.openxmlformats.org/drawingml/2006/table">
            <a:tbl>
              <a:tblPr/>
              <a:tblGrid>
                <a:gridCol w="2100811">
                  <a:extLst>
                    <a:ext uri="{9D8B030D-6E8A-4147-A177-3AD203B41FA5}">
                      <a16:colId xmlns:a16="http://schemas.microsoft.com/office/drawing/2014/main" val="4144513786"/>
                    </a:ext>
                  </a:extLst>
                </a:gridCol>
                <a:gridCol w="2100811">
                  <a:extLst>
                    <a:ext uri="{9D8B030D-6E8A-4147-A177-3AD203B41FA5}">
                      <a16:colId xmlns:a16="http://schemas.microsoft.com/office/drawing/2014/main" val="2301616719"/>
                    </a:ext>
                  </a:extLst>
                </a:gridCol>
                <a:gridCol w="682315">
                  <a:extLst>
                    <a:ext uri="{9D8B030D-6E8A-4147-A177-3AD203B41FA5}">
                      <a16:colId xmlns:a16="http://schemas.microsoft.com/office/drawing/2014/main" val="822726777"/>
                    </a:ext>
                  </a:extLst>
                </a:gridCol>
              </a:tblGrid>
              <a:tr h="296867">
                <a:tc>
                  <a:txBody>
                    <a:bodyPr/>
                    <a:lstStyle/>
                    <a:p>
                      <a:pPr fontAlgn="t"/>
                      <a:endParaRPr lang="es-CO" sz="900">
                        <a:effectLst/>
                      </a:endParaRPr>
                    </a:p>
                    <a:p>
                      <a:pPr algn="l" rtl="0" fontAlgn="base"/>
                      <a:r>
                        <a:rPr lang="es-CO" sz="700" b="1" i="0">
                          <a:effectLst/>
                          <a:latin typeface="Calibri" panose="020F0502020204030204" pitchFamily="34" charset="0"/>
                        </a:rPr>
                        <a:t>Criterio</a:t>
                      </a:r>
                      <a:r>
                        <a:rPr lang="es-CO" sz="700" b="0" i="0">
                          <a:effectLst/>
                          <a:latin typeface="Calibri" panose="020F0502020204030204" pitchFamily="34" charset="0"/>
                        </a:rPr>
                        <a:t>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1" i="0">
                          <a:effectLst/>
                          <a:latin typeface="Calibri" panose="020F0502020204030204" pitchFamily="34" charset="0"/>
                        </a:rPr>
                        <a:t>Ítem</a:t>
                      </a:r>
                      <a:r>
                        <a:rPr lang="es-CO" sz="700" b="0" i="0">
                          <a:effectLst/>
                          <a:latin typeface="Calibri" panose="020F0502020204030204" pitchFamily="34" charset="0"/>
                        </a:rPr>
                        <a:t>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1" i="0">
                          <a:effectLst/>
                          <a:latin typeface="Calibri" panose="020F0502020204030204" pitchFamily="34" charset="0"/>
                        </a:rPr>
                        <a:t>Puntos (100)</a:t>
                      </a:r>
                      <a:r>
                        <a:rPr lang="es-CO" sz="700" b="0" i="0">
                          <a:effectLst/>
                          <a:latin typeface="Calibri" panose="020F0502020204030204" pitchFamily="34" charset="0"/>
                        </a:rPr>
                        <a:t>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587504"/>
                  </a:ext>
                </a:extLst>
              </a:tr>
              <a:tr h="612886">
                <a:tc rowSpan="3">
                  <a:txBody>
                    <a:bodyPr/>
                    <a:lstStyle/>
                    <a:p>
                      <a:pPr fontAlgn="t"/>
                      <a:endParaRPr lang="es-CO" sz="900">
                        <a:effectLst/>
                      </a:endParaRPr>
                    </a:p>
                    <a:p>
                      <a:pPr algn="l" rtl="0" fontAlgn="base"/>
                      <a:r>
                        <a:rPr lang="es-CO" sz="700" b="0" i="0">
                          <a:effectLst/>
                          <a:latin typeface="Calibri" panose="020F0502020204030204" pitchFamily="34" charset="0"/>
                        </a:rPr>
                        <a:t>Narrativa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l" rtl="0" fontAlgn="base"/>
                      <a:r>
                        <a:rPr lang="es-ES" sz="700" b="1" i="0">
                          <a:effectLst/>
                          <a:latin typeface="Calibri" panose="020F0502020204030204" pitchFamily="34" charset="0"/>
                        </a:rPr>
                        <a:t>Estructura de la historia</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Claridad en la introducción, desarrollo y conclusión. </a:t>
                      </a:r>
                    </a:p>
                    <a:p>
                      <a:pPr algn="l" rtl="0" fontAlgn="base">
                        <a:buFont typeface="Arial" panose="020B0604020202020204" pitchFamily="34" charset="0"/>
                        <a:buChar char="•"/>
                      </a:pPr>
                      <a:r>
                        <a:rPr lang="es-ES" sz="700" b="0" i="0">
                          <a:effectLst/>
                          <a:latin typeface="Calibri" panose="020F0502020204030204" pitchFamily="34" charset="0"/>
                        </a:rPr>
                        <a:t>Uso efectivo de la estructura narrativa (inicio, nudo, desenlace).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0" i="0">
                          <a:effectLst/>
                          <a:latin typeface="Calibri" panose="020F0502020204030204" pitchFamily="34" charset="0"/>
                        </a:rPr>
                        <a:t>15 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1969455"/>
                  </a:ext>
                </a:extLst>
              </a:tr>
              <a:tr h="507546">
                <a:tc vMerge="1">
                  <a:txBody>
                    <a:bodyPr/>
                    <a:lstStyle/>
                    <a:p>
                      <a:endParaRPr lang="es-CO"/>
                    </a:p>
                  </a:txBody>
                  <a:tcPr/>
                </a:tc>
                <a:tc>
                  <a:txBody>
                    <a:bodyPr/>
                    <a:lstStyle/>
                    <a:p>
                      <a:pPr fontAlgn="t"/>
                      <a:endParaRPr lang="es-ES" sz="900">
                        <a:effectLst/>
                      </a:endParaRPr>
                    </a:p>
                    <a:p>
                      <a:pPr algn="l" rtl="0" fontAlgn="base"/>
                      <a:r>
                        <a:rPr lang="es-ES" sz="700" b="1" i="0">
                          <a:effectLst/>
                          <a:latin typeface="Calibri" panose="020F0502020204030204" pitchFamily="34" charset="0"/>
                        </a:rPr>
                        <a:t>Impacto Emocional</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Evaluación del efecto emocional que la historia y la presentación visual tienen en el espectador.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0" i="0">
                          <a:effectLst/>
                          <a:latin typeface="Calibri" panose="020F0502020204030204" pitchFamily="34" charset="0"/>
                        </a:rPr>
                        <a:t>15 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5011909"/>
                  </a:ext>
                </a:extLst>
              </a:tr>
              <a:tr h="507546">
                <a:tc vMerge="1">
                  <a:txBody>
                    <a:bodyPr/>
                    <a:lstStyle/>
                    <a:p>
                      <a:endParaRPr lang="es-CO"/>
                    </a:p>
                  </a:txBody>
                  <a:tcPr/>
                </a:tc>
                <a:tc>
                  <a:txBody>
                    <a:bodyPr/>
                    <a:lstStyle/>
                    <a:p>
                      <a:pPr fontAlgn="t"/>
                      <a:endParaRPr lang="es-ES" sz="900">
                        <a:effectLst/>
                      </a:endParaRPr>
                    </a:p>
                    <a:p>
                      <a:pPr algn="l" rtl="0" fontAlgn="base"/>
                      <a:r>
                        <a:rPr lang="es-ES" sz="700" b="1" i="0">
                          <a:effectLst/>
                          <a:latin typeface="Calibri" panose="020F0502020204030204" pitchFamily="34" charset="0"/>
                        </a:rPr>
                        <a:t>Originalidad y creatividad</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Originalidad en la trama y los elementos de la historia. </a:t>
                      </a:r>
                    </a:p>
                    <a:p>
                      <a:pPr algn="l" rtl="0" fontAlgn="base">
                        <a:buFont typeface="Arial" panose="020B0604020202020204" pitchFamily="34" charset="0"/>
                        <a:buChar char="•"/>
                      </a:pPr>
                      <a:r>
                        <a:rPr lang="es-ES" sz="700" b="0" i="0">
                          <a:effectLst/>
                          <a:latin typeface="Calibri" panose="020F0502020204030204" pitchFamily="34" charset="0"/>
                        </a:rPr>
                        <a:t>Creatividad en la presentación de ideas y conceptos.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0" i="0">
                          <a:effectLst/>
                          <a:latin typeface="Calibri" panose="020F0502020204030204" pitchFamily="34" charset="0"/>
                        </a:rPr>
                        <a:t>20 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9064533"/>
                  </a:ext>
                </a:extLst>
              </a:tr>
              <a:tr h="507546">
                <a:tc rowSpan="3">
                  <a:txBody>
                    <a:bodyPr/>
                    <a:lstStyle/>
                    <a:p>
                      <a:pPr fontAlgn="t"/>
                      <a:endParaRPr lang="es-CO" sz="900">
                        <a:effectLst/>
                      </a:endParaRPr>
                    </a:p>
                    <a:p>
                      <a:pPr algn="l" rtl="0" fontAlgn="base"/>
                      <a:r>
                        <a:rPr lang="es-CO" sz="700" b="0" i="0">
                          <a:effectLst/>
                          <a:latin typeface="Calibri" panose="020F0502020204030204" pitchFamily="34" charset="0"/>
                        </a:rPr>
                        <a:t>Visualización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ES" sz="900">
                        <a:effectLst/>
                      </a:endParaRPr>
                    </a:p>
                    <a:p>
                      <a:pPr algn="l" rtl="0" fontAlgn="base"/>
                      <a:r>
                        <a:rPr lang="es-ES" sz="700" b="1" i="0">
                          <a:effectLst/>
                          <a:latin typeface="Calibri" panose="020F0502020204030204" pitchFamily="34" charset="0"/>
                        </a:rPr>
                        <a:t>Diseño general</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Coherencia visual en toda la presentación. </a:t>
                      </a:r>
                    </a:p>
                    <a:p>
                      <a:pPr algn="l" rtl="0" fontAlgn="base">
                        <a:buFont typeface="Arial" panose="020B0604020202020204" pitchFamily="34" charset="0"/>
                        <a:buChar char="•"/>
                      </a:pPr>
                      <a:r>
                        <a:rPr lang="es-ES" sz="700" b="0" i="0">
                          <a:effectLst/>
                          <a:latin typeface="Calibri" panose="020F0502020204030204" pitchFamily="34" charset="0"/>
                        </a:rPr>
                        <a:t>Uso efectivo de colores, fuentes y diseño de página.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0" i="0">
                          <a:effectLst/>
                          <a:latin typeface="Calibri" panose="020F0502020204030204" pitchFamily="34" charset="0"/>
                        </a:rPr>
                        <a:t>15 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5600224"/>
                  </a:ext>
                </a:extLst>
              </a:tr>
              <a:tr h="612886">
                <a:tc vMerge="1">
                  <a:txBody>
                    <a:bodyPr/>
                    <a:lstStyle/>
                    <a:p>
                      <a:endParaRPr lang="es-CO"/>
                    </a:p>
                  </a:txBody>
                  <a:tcPr/>
                </a:tc>
                <a:tc>
                  <a:txBody>
                    <a:bodyPr/>
                    <a:lstStyle/>
                    <a:p>
                      <a:pPr fontAlgn="t"/>
                      <a:endParaRPr lang="es-ES" sz="900">
                        <a:effectLst/>
                      </a:endParaRPr>
                    </a:p>
                    <a:p>
                      <a:pPr algn="l" rtl="0" fontAlgn="base"/>
                      <a:r>
                        <a:rPr lang="es-ES" sz="700" b="1" i="0">
                          <a:effectLst/>
                          <a:latin typeface="Calibri" panose="020F0502020204030204" pitchFamily="34" charset="0"/>
                        </a:rPr>
                        <a:t>Uso de medios visuales</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Calidad de las imágenes, gráficos o multimedia utilizados. </a:t>
                      </a:r>
                    </a:p>
                    <a:p>
                      <a:pPr algn="l" rtl="0" fontAlgn="base">
                        <a:buFont typeface="Arial" panose="020B0604020202020204" pitchFamily="34" charset="0"/>
                        <a:buChar char="•"/>
                      </a:pPr>
                      <a:r>
                        <a:rPr lang="es-ES" sz="700" b="0" i="0">
                          <a:effectLst/>
                          <a:latin typeface="Calibri" panose="020F0502020204030204" pitchFamily="34" charset="0"/>
                        </a:rPr>
                        <a:t>Relevancia y apoyo visual para la narrativa.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a:effectLst/>
                      </a:endParaRPr>
                    </a:p>
                    <a:p>
                      <a:pPr algn="l" rtl="0" fontAlgn="base"/>
                      <a:r>
                        <a:rPr lang="es-CO" sz="700" b="0" i="0">
                          <a:effectLst/>
                          <a:latin typeface="Calibri" panose="020F0502020204030204" pitchFamily="34" charset="0"/>
                        </a:rPr>
                        <a:t>20 </a:t>
                      </a:r>
                      <a:endParaRPr lang="es-CO" sz="900" b="0" i="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7283830"/>
                  </a:ext>
                </a:extLst>
              </a:tr>
              <a:tr h="507546">
                <a:tc vMerge="1">
                  <a:txBody>
                    <a:bodyPr/>
                    <a:lstStyle/>
                    <a:p>
                      <a:endParaRPr lang="es-CO"/>
                    </a:p>
                  </a:txBody>
                  <a:tcPr/>
                </a:tc>
                <a:tc>
                  <a:txBody>
                    <a:bodyPr/>
                    <a:lstStyle/>
                    <a:p>
                      <a:pPr fontAlgn="t"/>
                      <a:endParaRPr lang="es-ES" sz="900">
                        <a:effectLst/>
                      </a:endParaRPr>
                    </a:p>
                    <a:p>
                      <a:pPr algn="l" rtl="0" fontAlgn="base"/>
                      <a:r>
                        <a:rPr lang="es-ES" sz="700" b="1" i="0">
                          <a:effectLst/>
                          <a:latin typeface="Calibri" panose="020F0502020204030204" pitchFamily="34" charset="0"/>
                        </a:rPr>
                        <a:t>Fluidez de Lectura/Visualización</a:t>
                      </a:r>
                      <a:r>
                        <a:rPr lang="es-ES" sz="700" b="0" i="0">
                          <a:effectLst/>
                          <a:latin typeface="Calibri" panose="020F0502020204030204" pitchFamily="34" charset="0"/>
                        </a:rPr>
                        <a:t> </a:t>
                      </a:r>
                      <a:endParaRPr lang="es-ES" sz="900" b="0" i="0">
                        <a:effectLst/>
                      </a:endParaRPr>
                    </a:p>
                    <a:p>
                      <a:pPr algn="l" rtl="0" fontAlgn="base">
                        <a:buFont typeface="Arial" panose="020B0604020202020204" pitchFamily="34" charset="0"/>
                        <a:buChar char="•"/>
                      </a:pPr>
                      <a:r>
                        <a:rPr lang="es-ES" sz="700" b="0" i="0">
                          <a:effectLst/>
                          <a:latin typeface="Calibri" panose="020F0502020204030204" pitchFamily="34" charset="0"/>
                        </a:rPr>
                        <a:t>Evaluación de la facilidad con la que el espectador puede seguir la historia y entender la visualización. </a:t>
                      </a: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s-CO" sz="900" dirty="0">
                        <a:effectLst/>
                      </a:endParaRPr>
                    </a:p>
                    <a:p>
                      <a:pPr algn="l" rtl="0" fontAlgn="base"/>
                      <a:r>
                        <a:rPr lang="es-CO" sz="700" b="0" i="0" dirty="0">
                          <a:effectLst/>
                          <a:latin typeface="Calibri" panose="020F0502020204030204" pitchFamily="34" charset="0"/>
                        </a:rPr>
                        <a:t>15 </a:t>
                      </a:r>
                      <a:endParaRPr lang="es-CO" sz="900" b="0" i="0" dirty="0">
                        <a:effectLst/>
                      </a:endParaRPr>
                    </a:p>
                  </a:txBody>
                  <a:tcPr marL="57458" marR="57458" marT="28729" marB="2872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739199"/>
                  </a:ext>
                </a:extLst>
              </a:tr>
            </a:tbl>
          </a:graphicData>
        </a:graphic>
      </p:graphicFrame>
    </p:spTree>
    <p:extLst>
      <p:ext uri="{BB962C8B-B14F-4D97-AF65-F5344CB8AC3E}">
        <p14:creationId xmlns:p14="http://schemas.microsoft.com/office/powerpoint/2010/main" val="4115120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E989-4061-EBCF-A7A7-513C71EDD365}"/>
              </a:ext>
            </a:extLst>
          </p:cNvPr>
          <p:cNvSpPr>
            <a:spLocks noGrp="1"/>
          </p:cNvSpPr>
          <p:nvPr>
            <p:ph type="ctrTitle"/>
          </p:nvPr>
        </p:nvSpPr>
        <p:spPr/>
        <p:txBody>
          <a:bodyPr>
            <a:normAutofit/>
          </a:bodyPr>
          <a:lstStyle/>
          <a:p>
            <a:r>
              <a:rPr lang="es-ES_tradnl" dirty="0"/>
              <a:t>Introducción al Data </a:t>
            </a:r>
            <a:r>
              <a:rPr lang="es-ES_tradnl" dirty="0" err="1"/>
              <a:t>Storytelling</a:t>
            </a:r>
            <a:endParaRPr lang="es-ES_tradnl" dirty="0"/>
          </a:p>
        </p:txBody>
      </p:sp>
      <p:sp>
        <p:nvSpPr>
          <p:cNvPr id="3" name="Subtitle 2">
            <a:extLst>
              <a:ext uri="{FF2B5EF4-FFF2-40B4-BE49-F238E27FC236}">
                <a16:creationId xmlns:a16="http://schemas.microsoft.com/office/drawing/2014/main" id="{0C79F13B-09F3-B233-5C09-2FB5A84B970D}"/>
              </a:ext>
            </a:extLst>
          </p:cNvPr>
          <p:cNvSpPr>
            <a:spLocks noGrp="1"/>
          </p:cNvSpPr>
          <p:nvPr>
            <p:ph type="subTitle" idx="1"/>
          </p:nvPr>
        </p:nvSpPr>
        <p:spPr/>
        <p:txBody>
          <a:bodyPr/>
          <a:lstStyle/>
          <a:p>
            <a:r>
              <a:rPr lang="es-ES_tradnl" dirty="0"/>
              <a:t>Camilo Martínez Burgos</a:t>
            </a:r>
          </a:p>
        </p:txBody>
      </p:sp>
      <p:grpSp>
        <p:nvGrpSpPr>
          <p:cNvPr id="4" name="Group 3">
            <a:extLst>
              <a:ext uri="{FF2B5EF4-FFF2-40B4-BE49-F238E27FC236}">
                <a16:creationId xmlns:a16="http://schemas.microsoft.com/office/drawing/2014/main" id="{86E67662-A11E-EE37-BF68-7F7499DC13D9}"/>
              </a:ext>
            </a:extLst>
          </p:cNvPr>
          <p:cNvGrpSpPr/>
          <p:nvPr/>
        </p:nvGrpSpPr>
        <p:grpSpPr>
          <a:xfrm>
            <a:off x="3712057" y="3729970"/>
            <a:ext cx="1719887" cy="272680"/>
            <a:chOff x="274182" y="6259122"/>
            <a:chExt cx="2293183" cy="363573"/>
          </a:xfrm>
        </p:grpSpPr>
        <p:pic>
          <p:nvPicPr>
            <p:cNvPr id="5" name="Picture 4" descr="Icon&#10;&#10;Description automatically generated with low confidence">
              <a:extLst>
                <a:ext uri="{FF2B5EF4-FFF2-40B4-BE49-F238E27FC236}">
                  <a16:creationId xmlns:a16="http://schemas.microsoft.com/office/drawing/2014/main" id="{1F9C7379-754E-8BC6-89DF-79324375FC82}"/>
                </a:ext>
              </a:extLst>
            </p:cNvPr>
            <p:cNvPicPr>
              <a:picLocks noChangeAspect="1"/>
            </p:cNvPicPr>
            <p:nvPr/>
          </p:nvPicPr>
          <p:blipFill>
            <a:blip r:embed="rId3"/>
            <a:stretch>
              <a:fillRect/>
            </a:stretch>
          </p:blipFill>
          <p:spPr>
            <a:xfrm>
              <a:off x="274182" y="6262695"/>
              <a:ext cx="360000" cy="360000"/>
            </a:xfrm>
            <a:prstGeom prst="rect">
              <a:avLst/>
            </a:prstGeom>
          </p:spPr>
        </p:pic>
        <p:sp>
          <p:nvSpPr>
            <p:cNvPr id="6" name="Subtitle 2">
              <a:extLst>
                <a:ext uri="{FF2B5EF4-FFF2-40B4-BE49-F238E27FC236}">
                  <a16:creationId xmlns:a16="http://schemas.microsoft.com/office/drawing/2014/main" id="{09BAE9F9-744E-564A-EC99-B0F3A25E781A}"/>
                </a:ext>
              </a:extLst>
            </p:cNvPr>
            <p:cNvSpPr txBox="1">
              <a:spLocks/>
            </p:cNvSpPr>
            <p:nvPr/>
          </p:nvSpPr>
          <p:spPr>
            <a:xfrm>
              <a:off x="634182" y="6259122"/>
              <a:ext cx="1933183" cy="360000"/>
            </a:xfrm>
            <a:prstGeom prst="rect">
              <a:avLst/>
            </a:prstGeom>
          </p:spPr>
          <p:txBody>
            <a:bodyPr vert="horz" lIns="68580" tIns="34290" rIns="68580" bIns="3429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lumMod val="85000"/>
                    </a:schemeClr>
                  </a:solidFill>
                  <a:latin typeface="Cabin" pitchFamily="2"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abin"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abin"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750"/>
                </a:spcBef>
                <a:buClrTx/>
              </a:pPr>
              <a:r>
                <a:rPr lang="en-CO" sz="1350" dirty="0">
                  <a:solidFill>
                    <a:prstClr val="white">
                      <a:lumMod val="85000"/>
                    </a:prstClr>
                  </a:solidFill>
                  <a:latin typeface="Futura Medium" panose="020B0602020204020303" pitchFamily="34" charset="-79"/>
                  <a:cs typeface="Futura Medium" panose="020B0602020204020303" pitchFamily="34" charset="-79"/>
                </a:rPr>
                <a:t>@</a:t>
              </a:r>
              <a:r>
                <a:rPr lang="en-CO" sz="1350" dirty="0">
                  <a:solidFill>
                    <a:prstClr val="white">
                      <a:lumMod val="85000"/>
                    </a:prstClr>
                  </a:solidFill>
                </a:rPr>
                <a:t>camartinezbu</a:t>
              </a:r>
            </a:p>
          </p:txBody>
        </p:sp>
      </p:grpSp>
      <p:grpSp>
        <p:nvGrpSpPr>
          <p:cNvPr id="7" name="Group 6">
            <a:extLst>
              <a:ext uri="{FF2B5EF4-FFF2-40B4-BE49-F238E27FC236}">
                <a16:creationId xmlns:a16="http://schemas.microsoft.com/office/drawing/2014/main" id="{559BE12C-DB80-AD3B-CE06-07EC7F39B8E7}"/>
              </a:ext>
            </a:extLst>
          </p:cNvPr>
          <p:cNvGrpSpPr/>
          <p:nvPr/>
        </p:nvGrpSpPr>
        <p:grpSpPr>
          <a:xfrm>
            <a:off x="3712056" y="4085834"/>
            <a:ext cx="1686841" cy="270000"/>
            <a:chOff x="5184385" y="6262695"/>
            <a:chExt cx="2249121" cy="360000"/>
          </a:xfrm>
        </p:grpSpPr>
        <p:pic>
          <p:nvPicPr>
            <p:cNvPr id="8" name="Picture 7" descr="Icon&#10;&#10;Description automatically generated">
              <a:extLst>
                <a:ext uri="{FF2B5EF4-FFF2-40B4-BE49-F238E27FC236}">
                  <a16:creationId xmlns:a16="http://schemas.microsoft.com/office/drawing/2014/main" id="{887DA65B-D9C3-EF8E-807E-0CC139921E32}"/>
                </a:ext>
              </a:extLst>
            </p:cNvPr>
            <p:cNvPicPr>
              <a:picLocks noChangeAspect="1"/>
            </p:cNvPicPr>
            <p:nvPr/>
          </p:nvPicPr>
          <p:blipFill>
            <a:blip r:embed="rId4"/>
            <a:stretch>
              <a:fillRect/>
            </a:stretch>
          </p:blipFill>
          <p:spPr>
            <a:xfrm>
              <a:off x="5184385" y="6262695"/>
              <a:ext cx="360000" cy="360000"/>
            </a:xfrm>
            <a:prstGeom prst="rect">
              <a:avLst/>
            </a:prstGeom>
          </p:spPr>
        </p:pic>
        <p:sp>
          <p:nvSpPr>
            <p:cNvPr id="9" name="Subtitle 2">
              <a:extLst>
                <a:ext uri="{FF2B5EF4-FFF2-40B4-BE49-F238E27FC236}">
                  <a16:creationId xmlns:a16="http://schemas.microsoft.com/office/drawing/2014/main" id="{2EFCAFA0-0431-23B4-BA3F-6BA371B80D05}"/>
                </a:ext>
              </a:extLst>
            </p:cNvPr>
            <p:cNvSpPr txBox="1">
              <a:spLocks/>
            </p:cNvSpPr>
            <p:nvPr/>
          </p:nvSpPr>
          <p:spPr>
            <a:xfrm>
              <a:off x="5544385" y="6262695"/>
              <a:ext cx="1889121" cy="36000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lumMod val="85000"/>
                    </a:schemeClr>
                  </a:solidFill>
                  <a:latin typeface="Cabin" pitchFamily="2"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abin"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abin"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750"/>
                </a:spcBef>
                <a:buClrTx/>
              </a:pPr>
              <a:r>
                <a:rPr lang="en-CO" sz="1350" dirty="0">
                  <a:solidFill>
                    <a:prstClr val="white">
                      <a:lumMod val="85000"/>
                    </a:prstClr>
                  </a:solidFill>
                </a:rPr>
                <a:t>camartinezbu</a:t>
              </a:r>
            </a:p>
          </p:txBody>
        </p:sp>
      </p:grpSp>
      <p:grpSp>
        <p:nvGrpSpPr>
          <p:cNvPr id="10" name="Group 9">
            <a:extLst>
              <a:ext uri="{FF2B5EF4-FFF2-40B4-BE49-F238E27FC236}">
                <a16:creationId xmlns:a16="http://schemas.microsoft.com/office/drawing/2014/main" id="{A3EA8204-800E-5015-DD9F-8BF3C2C44896}"/>
              </a:ext>
            </a:extLst>
          </p:cNvPr>
          <p:cNvGrpSpPr/>
          <p:nvPr/>
        </p:nvGrpSpPr>
        <p:grpSpPr>
          <a:xfrm>
            <a:off x="3576186" y="4429934"/>
            <a:ext cx="1991629" cy="270000"/>
            <a:chOff x="7613506" y="6262695"/>
            <a:chExt cx="2655505" cy="360000"/>
          </a:xfrm>
        </p:grpSpPr>
        <p:pic>
          <p:nvPicPr>
            <p:cNvPr id="11" name="Picture 10" descr="Icon&#10;&#10;Description automatically generated">
              <a:extLst>
                <a:ext uri="{FF2B5EF4-FFF2-40B4-BE49-F238E27FC236}">
                  <a16:creationId xmlns:a16="http://schemas.microsoft.com/office/drawing/2014/main" id="{609505A2-03BD-FF48-EAAB-1DCFDB191FC0}"/>
                </a:ext>
              </a:extLst>
            </p:cNvPr>
            <p:cNvPicPr>
              <a:picLocks noChangeAspect="1"/>
            </p:cNvPicPr>
            <p:nvPr/>
          </p:nvPicPr>
          <p:blipFill>
            <a:blip r:embed="rId5"/>
            <a:stretch>
              <a:fillRect/>
            </a:stretch>
          </p:blipFill>
          <p:spPr>
            <a:xfrm>
              <a:off x="7613506" y="6262695"/>
              <a:ext cx="360000" cy="360000"/>
            </a:xfrm>
            <a:prstGeom prst="rect">
              <a:avLst/>
            </a:prstGeom>
          </p:spPr>
        </p:pic>
        <p:sp>
          <p:nvSpPr>
            <p:cNvPr id="12" name="Subtitle 2">
              <a:extLst>
                <a:ext uri="{FF2B5EF4-FFF2-40B4-BE49-F238E27FC236}">
                  <a16:creationId xmlns:a16="http://schemas.microsoft.com/office/drawing/2014/main" id="{A6142F5E-264B-40B6-C894-66998CC33D75}"/>
                </a:ext>
              </a:extLst>
            </p:cNvPr>
            <p:cNvSpPr txBox="1">
              <a:spLocks/>
            </p:cNvSpPr>
            <p:nvPr/>
          </p:nvSpPr>
          <p:spPr>
            <a:xfrm>
              <a:off x="7973506" y="6262695"/>
              <a:ext cx="2295505" cy="360000"/>
            </a:xfrm>
            <a:prstGeom prst="rect">
              <a:avLst/>
            </a:prstGeom>
          </p:spPr>
          <p:txBody>
            <a:bodyPr vert="horz" lIns="68580" tIns="34290" rIns="68580" bIns="3429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lumMod val="85000"/>
                    </a:schemeClr>
                  </a:solidFill>
                  <a:latin typeface="Cabin" pitchFamily="2"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Cabin" pitchFamily="2"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Cabin" pitchFamily="2"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Cabin" pitchFamily="2"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685800">
                <a:spcBef>
                  <a:spcPts val="750"/>
                </a:spcBef>
                <a:buClrTx/>
              </a:pPr>
              <a:r>
                <a:rPr lang="en-US" sz="1350" dirty="0">
                  <a:solidFill>
                    <a:prstClr val="white">
                      <a:lumMod val="85000"/>
                    </a:prstClr>
                  </a:solidFill>
                </a:rPr>
                <a:t>c</a:t>
              </a:r>
              <a:r>
                <a:rPr lang="en-CO" sz="1350" dirty="0">
                  <a:solidFill>
                    <a:prstClr val="white">
                      <a:lumMod val="85000"/>
                    </a:prstClr>
                  </a:solidFill>
                </a:rPr>
                <a:t>amartinezbu.com</a:t>
              </a:r>
            </a:p>
          </p:txBody>
        </p:sp>
      </p:grpSp>
    </p:spTree>
    <p:extLst>
      <p:ext uri="{BB962C8B-B14F-4D97-AF65-F5344CB8AC3E}">
        <p14:creationId xmlns:p14="http://schemas.microsoft.com/office/powerpoint/2010/main" val="411280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a:t>Sobre mi</a:t>
            </a:r>
          </a:p>
        </p:txBody>
      </p:sp>
      <p:sp>
        <p:nvSpPr>
          <p:cNvPr id="3" name="Content Placeholder 2">
            <a:extLst>
              <a:ext uri="{FF2B5EF4-FFF2-40B4-BE49-F238E27FC236}">
                <a16:creationId xmlns:a16="http://schemas.microsoft.com/office/drawing/2014/main" id="{3BBC9B30-4BC4-9511-2BBA-946EEE1DD9FE}"/>
              </a:ext>
            </a:extLst>
          </p:cNvPr>
          <p:cNvSpPr>
            <a:spLocks noGrp="1"/>
          </p:cNvSpPr>
          <p:nvPr>
            <p:ph idx="1"/>
          </p:nvPr>
        </p:nvSpPr>
        <p:spPr>
          <a:xfrm>
            <a:off x="4686300" y="1369219"/>
            <a:ext cx="3829050" cy="3263504"/>
          </a:xfrm>
        </p:spPr>
        <p:txBody>
          <a:bodyPr>
            <a:normAutofit/>
          </a:bodyPr>
          <a:lstStyle/>
          <a:p>
            <a:pPr marL="0" indent="0">
              <a:buNone/>
            </a:pPr>
            <a:r>
              <a:rPr lang="es-ES_tradnl" b="1" dirty="0"/>
              <a:t>Consultor en Política Pública, Análisis de datos e innovación</a:t>
            </a:r>
          </a:p>
          <a:p>
            <a:pPr marL="0" indent="0">
              <a:buNone/>
            </a:pPr>
            <a:endParaRPr lang="es-ES_tradnl" b="1" dirty="0"/>
          </a:p>
          <a:p>
            <a:pPr marL="0" indent="0">
              <a:buNone/>
            </a:pPr>
            <a:r>
              <a:rPr lang="en-US" sz="1350" dirty="0">
                <a:solidFill>
                  <a:srgbClr val="000000"/>
                </a:solidFill>
              </a:rPr>
              <a:t>Soy </a:t>
            </a:r>
            <a:r>
              <a:rPr lang="en-US" sz="1350" dirty="0" err="1">
                <a:solidFill>
                  <a:srgbClr val="000000"/>
                </a:solidFill>
              </a:rPr>
              <a:t>economista</a:t>
            </a:r>
            <a:r>
              <a:rPr lang="en-US" sz="1350" dirty="0">
                <a:solidFill>
                  <a:srgbClr val="000000"/>
                </a:solidFill>
              </a:rPr>
              <a:t> de la Universidad del Rosario, con </a:t>
            </a:r>
            <a:r>
              <a:rPr lang="en-US" sz="1350" dirty="0" err="1">
                <a:solidFill>
                  <a:srgbClr val="000000"/>
                </a:solidFill>
              </a:rPr>
              <a:t>Maestría</a:t>
            </a:r>
            <a:r>
              <a:rPr lang="en-US" sz="1350" dirty="0">
                <a:solidFill>
                  <a:srgbClr val="000000"/>
                </a:solidFill>
              </a:rPr>
              <a:t> </a:t>
            </a:r>
            <a:r>
              <a:rPr lang="en-US" sz="1350" dirty="0" err="1">
                <a:solidFill>
                  <a:srgbClr val="000000"/>
                </a:solidFill>
              </a:rPr>
              <a:t>en</a:t>
            </a:r>
            <a:r>
              <a:rPr lang="en-US" sz="1350" dirty="0">
                <a:solidFill>
                  <a:srgbClr val="000000"/>
                </a:solidFill>
              </a:rPr>
              <a:t> </a:t>
            </a:r>
            <a:r>
              <a:rPr lang="en-US" sz="1350" dirty="0" err="1">
                <a:solidFill>
                  <a:srgbClr val="000000"/>
                </a:solidFill>
              </a:rPr>
              <a:t>Ciencias</a:t>
            </a:r>
            <a:r>
              <a:rPr lang="en-US" sz="1350" dirty="0">
                <a:solidFill>
                  <a:srgbClr val="000000"/>
                </a:solidFill>
              </a:rPr>
              <a:t> </a:t>
            </a:r>
            <a:r>
              <a:rPr lang="en-US" sz="1350" dirty="0" err="1">
                <a:solidFill>
                  <a:srgbClr val="000000"/>
                </a:solidFill>
              </a:rPr>
              <a:t>Econímicas</a:t>
            </a:r>
            <a:r>
              <a:rPr lang="en-US" sz="1350" dirty="0">
                <a:solidFill>
                  <a:srgbClr val="000000"/>
                </a:solidFill>
              </a:rPr>
              <a:t> de la Universidad Nacional. Me </a:t>
            </a:r>
            <a:r>
              <a:rPr lang="en-US" sz="1350" dirty="0" err="1">
                <a:solidFill>
                  <a:srgbClr val="000000"/>
                </a:solidFill>
              </a:rPr>
              <a:t>apasiona</a:t>
            </a:r>
            <a:r>
              <a:rPr lang="en-US" sz="1350" dirty="0">
                <a:solidFill>
                  <a:srgbClr val="000000"/>
                </a:solidFill>
              </a:rPr>
              <a:t> la </a:t>
            </a:r>
            <a:r>
              <a:rPr lang="en-US" sz="1350" dirty="0" err="1">
                <a:solidFill>
                  <a:srgbClr val="000000"/>
                </a:solidFill>
              </a:rPr>
              <a:t>ciencia</a:t>
            </a:r>
            <a:r>
              <a:rPr lang="en-US" sz="1350" dirty="0">
                <a:solidFill>
                  <a:srgbClr val="000000"/>
                </a:solidFill>
              </a:rPr>
              <a:t> de </a:t>
            </a:r>
            <a:r>
              <a:rPr lang="en-US" sz="1350" dirty="0" err="1">
                <a:solidFill>
                  <a:srgbClr val="000000"/>
                </a:solidFill>
              </a:rPr>
              <a:t>datos</a:t>
            </a:r>
            <a:r>
              <a:rPr lang="en-US" sz="1350" dirty="0">
                <a:solidFill>
                  <a:srgbClr val="000000"/>
                </a:solidFill>
              </a:rPr>
              <a:t>, la </a:t>
            </a:r>
            <a:r>
              <a:rPr lang="en-US" sz="1350" dirty="0" err="1">
                <a:solidFill>
                  <a:srgbClr val="000000"/>
                </a:solidFill>
              </a:rPr>
              <a:t>programación</a:t>
            </a:r>
            <a:r>
              <a:rPr lang="en-US" sz="1350" dirty="0">
                <a:solidFill>
                  <a:srgbClr val="000000"/>
                </a:solidFill>
              </a:rPr>
              <a:t> y </a:t>
            </a:r>
            <a:r>
              <a:rPr lang="en-US" sz="1350" dirty="0" err="1">
                <a:solidFill>
                  <a:srgbClr val="000000"/>
                </a:solidFill>
              </a:rPr>
              <a:t>el</a:t>
            </a:r>
            <a:r>
              <a:rPr lang="en-US" sz="1350" dirty="0">
                <a:solidFill>
                  <a:srgbClr val="000000"/>
                </a:solidFill>
              </a:rPr>
              <a:t> </a:t>
            </a:r>
            <a:r>
              <a:rPr lang="en-US" sz="1350" dirty="0" err="1">
                <a:solidFill>
                  <a:srgbClr val="000000"/>
                </a:solidFill>
              </a:rPr>
              <a:t>poder</a:t>
            </a:r>
            <a:r>
              <a:rPr lang="en-US" sz="1350" dirty="0">
                <a:solidFill>
                  <a:srgbClr val="000000"/>
                </a:solidFill>
              </a:rPr>
              <a:t> de </a:t>
            </a:r>
            <a:r>
              <a:rPr lang="en-US" sz="1350" dirty="0" err="1">
                <a:solidFill>
                  <a:srgbClr val="000000"/>
                </a:solidFill>
              </a:rPr>
              <a:t>los</a:t>
            </a:r>
            <a:r>
              <a:rPr lang="en-US" sz="1350" dirty="0">
                <a:solidFill>
                  <a:srgbClr val="000000"/>
                </a:solidFill>
              </a:rPr>
              <a:t> </a:t>
            </a:r>
            <a:r>
              <a:rPr lang="en-US" sz="1350" dirty="0" err="1">
                <a:solidFill>
                  <a:srgbClr val="000000"/>
                </a:solidFill>
              </a:rPr>
              <a:t>datos</a:t>
            </a:r>
            <a:r>
              <a:rPr lang="en-US" sz="1350" dirty="0">
                <a:solidFill>
                  <a:srgbClr val="000000"/>
                </a:solidFill>
              </a:rPr>
              <a:t> para </a:t>
            </a:r>
            <a:r>
              <a:rPr lang="en-US" sz="1350" dirty="0" err="1">
                <a:solidFill>
                  <a:srgbClr val="000000"/>
                </a:solidFill>
              </a:rPr>
              <a:t>impactar</a:t>
            </a:r>
            <a:r>
              <a:rPr lang="en-US" sz="1350" dirty="0">
                <a:solidFill>
                  <a:srgbClr val="000000"/>
                </a:solidFill>
              </a:rPr>
              <a:t> la </a:t>
            </a:r>
            <a:r>
              <a:rPr lang="en-US" sz="1350" dirty="0" err="1">
                <a:solidFill>
                  <a:srgbClr val="000000"/>
                </a:solidFill>
              </a:rPr>
              <a:t>toma</a:t>
            </a:r>
            <a:r>
              <a:rPr lang="en-US" sz="1350" dirty="0">
                <a:solidFill>
                  <a:srgbClr val="000000"/>
                </a:solidFill>
              </a:rPr>
              <a:t> de </a:t>
            </a:r>
            <a:r>
              <a:rPr lang="en-US" sz="1350" dirty="0" err="1">
                <a:solidFill>
                  <a:srgbClr val="000000"/>
                </a:solidFill>
              </a:rPr>
              <a:t>decisiones</a:t>
            </a:r>
            <a:r>
              <a:rPr lang="en-US" sz="1350" dirty="0">
                <a:solidFill>
                  <a:srgbClr val="000000"/>
                </a:solidFill>
              </a:rPr>
              <a:t>.</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12</a:t>
            </a:fld>
            <a:endParaRPr lang="en-CO" kern="1200">
              <a:solidFill>
                <a:prstClr val="white"/>
              </a:solidFill>
              <a:ea typeface="+mn-ea"/>
            </a:endParaRPr>
          </a:p>
        </p:txBody>
      </p:sp>
      <p:pic>
        <p:nvPicPr>
          <p:cNvPr id="1026" name="Picture 2">
            <a:extLst>
              <a:ext uri="{FF2B5EF4-FFF2-40B4-BE49-F238E27FC236}">
                <a16:creationId xmlns:a16="http://schemas.microsoft.com/office/drawing/2014/main" id="{E1847B56-59C7-A110-B85B-53A2A057D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42" y="1661160"/>
            <a:ext cx="2193608" cy="219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00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a:t>Historias</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13</a:t>
            </a:fld>
            <a:endParaRPr lang="en-CO" kern="1200">
              <a:solidFill>
                <a:prstClr val="white"/>
              </a:solidFill>
              <a:ea typeface="+mn-ea"/>
            </a:endParaRPr>
          </a:p>
        </p:txBody>
      </p:sp>
      <p:pic>
        <p:nvPicPr>
          <p:cNvPr id="5" name="Picture 4" descr="A person and person sitting at a table&#10;&#10;Description automatically generated">
            <a:extLst>
              <a:ext uri="{FF2B5EF4-FFF2-40B4-BE49-F238E27FC236}">
                <a16:creationId xmlns:a16="http://schemas.microsoft.com/office/drawing/2014/main" id="{970AD345-5127-30F6-2708-04B54962C104}"/>
              </a:ext>
            </a:extLst>
          </p:cNvPr>
          <p:cNvPicPr>
            <a:picLocks noChangeAspect="1"/>
          </p:cNvPicPr>
          <p:nvPr/>
        </p:nvPicPr>
        <p:blipFill>
          <a:blip r:embed="rId2"/>
          <a:stretch>
            <a:fillRect/>
          </a:stretch>
        </p:blipFill>
        <p:spPr>
          <a:xfrm>
            <a:off x="874822" y="1226510"/>
            <a:ext cx="2752349" cy="1834182"/>
          </a:xfrm>
          <a:prstGeom prst="rect">
            <a:avLst/>
          </a:prstGeom>
        </p:spPr>
      </p:pic>
      <p:pic>
        <p:nvPicPr>
          <p:cNvPr id="7" name="Picture 6" descr="Polar polaroid photos on a table&#10;&#10;Description automatically generated">
            <a:extLst>
              <a:ext uri="{FF2B5EF4-FFF2-40B4-BE49-F238E27FC236}">
                <a16:creationId xmlns:a16="http://schemas.microsoft.com/office/drawing/2014/main" id="{B9D8A15B-051C-4B87-0CA9-C681E0FE93CB}"/>
              </a:ext>
            </a:extLst>
          </p:cNvPr>
          <p:cNvPicPr>
            <a:picLocks noChangeAspect="1"/>
          </p:cNvPicPr>
          <p:nvPr/>
        </p:nvPicPr>
        <p:blipFill>
          <a:blip r:embed="rId3"/>
          <a:stretch>
            <a:fillRect/>
          </a:stretch>
        </p:blipFill>
        <p:spPr>
          <a:xfrm>
            <a:off x="4058320" y="1729720"/>
            <a:ext cx="2429588" cy="3240083"/>
          </a:xfrm>
          <a:prstGeom prst="rect">
            <a:avLst/>
          </a:prstGeom>
        </p:spPr>
      </p:pic>
      <p:pic>
        <p:nvPicPr>
          <p:cNvPr id="10" name="Picture 9" descr="An open book with black text&#10;&#10;Description automatically generated">
            <a:extLst>
              <a:ext uri="{FF2B5EF4-FFF2-40B4-BE49-F238E27FC236}">
                <a16:creationId xmlns:a16="http://schemas.microsoft.com/office/drawing/2014/main" id="{ABA97AC6-F56F-99F3-7571-2E776111C72F}"/>
              </a:ext>
            </a:extLst>
          </p:cNvPr>
          <p:cNvPicPr>
            <a:picLocks noChangeAspect="1"/>
          </p:cNvPicPr>
          <p:nvPr/>
        </p:nvPicPr>
        <p:blipFill rotWithShape="1">
          <a:blip r:embed="rId4"/>
          <a:srcRect t="48333"/>
          <a:stretch/>
        </p:blipFill>
        <p:spPr>
          <a:xfrm>
            <a:off x="1729485" y="3330324"/>
            <a:ext cx="2102318" cy="1639479"/>
          </a:xfrm>
          <a:prstGeom prst="rect">
            <a:avLst/>
          </a:prstGeom>
        </p:spPr>
      </p:pic>
      <p:pic>
        <p:nvPicPr>
          <p:cNvPr id="12" name="Picture 11" descr="Close-up of a sheet music&#10;&#10;Description automatically generated">
            <a:extLst>
              <a:ext uri="{FF2B5EF4-FFF2-40B4-BE49-F238E27FC236}">
                <a16:creationId xmlns:a16="http://schemas.microsoft.com/office/drawing/2014/main" id="{C92B771D-6D78-1B94-B210-E4574D791464}"/>
              </a:ext>
            </a:extLst>
          </p:cNvPr>
          <p:cNvPicPr>
            <a:picLocks noChangeAspect="1"/>
          </p:cNvPicPr>
          <p:nvPr/>
        </p:nvPicPr>
        <p:blipFill rotWithShape="1">
          <a:blip r:embed="rId5"/>
          <a:srcRect t="14497" b="16089"/>
          <a:stretch/>
        </p:blipFill>
        <p:spPr>
          <a:xfrm>
            <a:off x="6770975" y="1547378"/>
            <a:ext cx="1859086" cy="2006280"/>
          </a:xfrm>
          <a:prstGeom prst="rect">
            <a:avLst/>
          </a:prstGeom>
        </p:spPr>
      </p:pic>
    </p:spTree>
    <p:extLst>
      <p:ext uri="{BB962C8B-B14F-4D97-AF65-F5344CB8AC3E}">
        <p14:creationId xmlns:p14="http://schemas.microsoft.com/office/powerpoint/2010/main" val="205450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err="1"/>
              <a:t>Storytelling</a:t>
            </a:r>
            <a:endParaRPr lang="es-ES_tradnl" dirty="0"/>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14</a:t>
            </a:fld>
            <a:endParaRPr lang="en-CO" kern="1200">
              <a:solidFill>
                <a:prstClr val="white"/>
              </a:solidFill>
              <a:ea typeface="+mn-ea"/>
            </a:endParaRPr>
          </a:p>
        </p:txBody>
      </p:sp>
      <p:sp>
        <p:nvSpPr>
          <p:cNvPr id="3" name="Content Placeholder 2">
            <a:extLst>
              <a:ext uri="{FF2B5EF4-FFF2-40B4-BE49-F238E27FC236}">
                <a16:creationId xmlns:a16="http://schemas.microsoft.com/office/drawing/2014/main" id="{8C41264B-B0D5-8ED1-7429-88DDB811EB5D}"/>
              </a:ext>
            </a:extLst>
          </p:cNvPr>
          <p:cNvSpPr>
            <a:spLocks noGrp="1"/>
          </p:cNvSpPr>
          <p:nvPr>
            <p:ph idx="1"/>
          </p:nvPr>
        </p:nvSpPr>
        <p:spPr>
          <a:xfrm>
            <a:off x="909637" y="2297213"/>
            <a:ext cx="3519488" cy="2545556"/>
          </a:xfrm>
        </p:spPr>
        <p:txBody>
          <a:bodyPr>
            <a:normAutofit/>
          </a:bodyPr>
          <a:lstStyle/>
          <a:p>
            <a:r>
              <a:rPr lang="en-US" sz="2400" dirty="0" err="1">
                <a:solidFill>
                  <a:srgbClr val="000000"/>
                </a:solidFill>
              </a:rPr>
              <a:t>Mensaje</a:t>
            </a:r>
            <a:endParaRPr lang="en-US" sz="2400" dirty="0">
              <a:solidFill>
                <a:srgbClr val="000000"/>
              </a:solidFill>
            </a:endParaRPr>
          </a:p>
          <a:p>
            <a:r>
              <a:rPr lang="en-US" sz="2400" dirty="0" err="1">
                <a:solidFill>
                  <a:srgbClr val="000000"/>
                </a:solidFill>
              </a:rPr>
              <a:t>Sentidos</a:t>
            </a:r>
            <a:endParaRPr lang="es-ES_tradnl" sz="3300" b="1" dirty="0">
              <a:solidFill>
                <a:srgbClr val="000000"/>
              </a:solidFill>
            </a:endParaRPr>
          </a:p>
          <a:p>
            <a:r>
              <a:rPr lang="es-ES_tradnl" sz="2400" dirty="0">
                <a:solidFill>
                  <a:srgbClr val="000000"/>
                </a:solidFill>
              </a:rPr>
              <a:t>Conexión</a:t>
            </a:r>
          </a:p>
          <a:p>
            <a:r>
              <a:rPr lang="es-ES_tradnl" sz="2400" dirty="0">
                <a:solidFill>
                  <a:srgbClr val="000000"/>
                </a:solidFill>
              </a:rPr>
              <a:t>Emoción</a:t>
            </a:r>
          </a:p>
          <a:p>
            <a:r>
              <a:rPr lang="es-ES_tradnl" sz="2400" b="1" dirty="0">
                <a:solidFill>
                  <a:srgbClr val="41CBD8"/>
                </a:solidFill>
              </a:rPr>
              <a:t>Datos</a:t>
            </a:r>
            <a:endParaRPr lang="en-US" sz="2400" b="1" dirty="0">
              <a:solidFill>
                <a:srgbClr val="41CBD8"/>
              </a:solidFill>
            </a:endParaRPr>
          </a:p>
        </p:txBody>
      </p:sp>
      <p:sp>
        <p:nvSpPr>
          <p:cNvPr id="6" name="Content Placeholder 2">
            <a:extLst>
              <a:ext uri="{FF2B5EF4-FFF2-40B4-BE49-F238E27FC236}">
                <a16:creationId xmlns:a16="http://schemas.microsoft.com/office/drawing/2014/main" id="{CC159C3F-B592-79CE-D684-B13BBDD74AE7}"/>
              </a:ext>
            </a:extLst>
          </p:cNvPr>
          <p:cNvSpPr txBox="1">
            <a:spLocks/>
          </p:cNvSpPr>
          <p:nvPr/>
        </p:nvSpPr>
        <p:spPr>
          <a:xfrm>
            <a:off x="4714876" y="2297213"/>
            <a:ext cx="4114799" cy="2545556"/>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s-ES" sz="2400" dirty="0">
                <a:solidFill>
                  <a:srgbClr val="000000"/>
                </a:solidFill>
              </a:rPr>
              <a:t>Interesar a tu audiencia</a:t>
            </a:r>
          </a:p>
          <a:p>
            <a:pPr marL="171450" indent="-171450" defTabSz="685800">
              <a:spcBef>
                <a:spcPts val="750"/>
              </a:spcBef>
              <a:buClrTx/>
            </a:pPr>
            <a:r>
              <a:rPr lang="es-ES" sz="2400" dirty="0">
                <a:solidFill>
                  <a:srgbClr val="000000"/>
                </a:solidFill>
              </a:rPr>
              <a:t>Transmitir emociones</a:t>
            </a:r>
          </a:p>
          <a:p>
            <a:pPr marL="171450" indent="-171450" defTabSz="685800">
              <a:spcBef>
                <a:spcPts val="750"/>
              </a:spcBef>
              <a:buClrTx/>
            </a:pPr>
            <a:r>
              <a:rPr lang="es-ES" sz="2400" dirty="0">
                <a:solidFill>
                  <a:srgbClr val="000000"/>
                </a:solidFill>
              </a:rPr>
              <a:t>Resonar luego</a:t>
            </a:r>
            <a:endParaRPr lang="en-US" sz="2400" dirty="0">
              <a:solidFill>
                <a:srgbClr val="000000"/>
              </a:solidFill>
            </a:endParaRPr>
          </a:p>
        </p:txBody>
      </p:sp>
      <p:sp>
        <p:nvSpPr>
          <p:cNvPr id="8" name="TextBox 7">
            <a:extLst>
              <a:ext uri="{FF2B5EF4-FFF2-40B4-BE49-F238E27FC236}">
                <a16:creationId xmlns:a16="http://schemas.microsoft.com/office/drawing/2014/main" id="{2DE059AB-9BB9-4A3E-A915-09369B7B8D81}"/>
              </a:ext>
            </a:extLst>
          </p:cNvPr>
          <p:cNvSpPr txBox="1"/>
          <p:nvPr/>
        </p:nvSpPr>
        <p:spPr>
          <a:xfrm>
            <a:off x="1878781" y="1457325"/>
            <a:ext cx="1630575" cy="507831"/>
          </a:xfrm>
          <a:prstGeom prst="rect">
            <a:avLst/>
          </a:prstGeom>
          <a:noFill/>
        </p:spPr>
        <p:txBody>
          <a:bodyPr wrap="none" rtlCol="0">
            <a:spAutoFit/>
          </a:bodyPr>
          <a:lstStyle/>
          <a:p>
            <a:pPr defTabSz="685800">
              <a:buClrTx/>
            </a:pPr>
            <a:r>
              <a:rPr lang="es-ES_tradnl" sz="2700" b="1" kern="1200" dirty="0">
                <a:solidFill>
                  <a:prstClr val="black"/>
                </a:solidFill>
                <a:latin typeface="Poppins" pitchFamily="2" charset="77"/>
                <a:ea typeface="+mn-ea"/>
                <a:cs typeface="Poppins" pitchFamily="2" charset="77"/>
              </a:rPr>
              <a:t>¿Cómo?</a:t>
            </a:r>
          </a:p>
        </p:txBody>
      </p:sp>
      <p:sp>
        <p:nvSpPr>
          <p:cNvPr id="9" name="TextBox 8">
            <a:extLst>
              <a:ext uri="{FF2B5EF4-FFF2-40B4-BE49-F238E27FC236}">
                <a16:creationId xmlns:a16="http://schemas.microsoft.com/office/drawing/2014/main" id="{4818BF63-637A-4ED0-7E73-F2C6690B1F87}"/>
              </a:ext>
            </a:extLst>
          </p:cNvPr>
          <p:cNvSpPr txBox="1"/>
          <p:nvPr/>
        </p:nvSpPr>
        <p:spPr>
          <a:xfrm>
            <a:off x="5534925" y="1457324"/>
            <a:ext cx="1898277" cy="507831"/>
          </a:xfrm>
          <a:prstGeom prst="rect">
            <a:avLst/>
          </a:prstGeom>
          <a:noFill/>
        </p:spPr>
        <p:txBody>
          <a:bodyPr wrap="none" rtlCol="0">
            <a:spAutoFit/>
          </a:bodyPr>
          <a:lstStyle/>
          <a:p>
            <a:pPr defTabSz="685800">
              <a:buClrTx/>
            </a:pPr>
            <a:r>
              <a:rPr lang="es-ES_tradnl" sz="2700" b="1" kern="1200" dirty="0">
                <a:solidFill>
                  <a:prstClr val="black"/>
                </a:solidFill>
                <a:latin typeface="Poppins" pitchFamily="2" charset="77"/>
                <a:ea typeface="+mn-ea"/>
                <a:cs typeface="Poppins" pitchFamily="2" charset="77"/>
              </a:rPr>
              <a:t>¿Por qué?</a:t>
            </a:r>
          </a:p>
        </p:txBody>
      </p:sp>
    </p:spTree>
    <p:extLst>
      <p:ext uri="{BB962C8B-B14F-4D97-AF65-F5344CB8AC3E}">
        <p14:creationId xmlns:p14="http://schemas.microsoft.com/office/powerpoint/2010/main" val="1071679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a:t>Data </a:t>
            </a:r>
            <a:r>
              <a:rPr lang="es-ES_tradnl" dirty="0" err="1"/>
              <a:t>Storytelling</a:t>
            </a:r>
            <a:endParaRPr lang="es-ES_tradnl" dirty="0"/>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15</a:t>
            </a:fld>
            <a:endParaRPr lang="en-CO" kern="1200">
              <a:solidFill>
                <a:prstClr val="white"/>
              </a:solidFill>
              <a:ea typeface="+mn-ea"/>
            </a:endParaRPr>
          </a:p>
        </p:txBody>
      </p:sp>
      <p:pic>
        <p:nvPicPr>
          <p:cNvPr id="3" name="Picture 2" descr="A person giving a presentation&#10;&#10;Description automatically generated">
            <a:extLst>
              <a:ext uri="{FF2B5EF4-FFF2-40B4-BE49-F238E27FC236}">
                <a16:creationId xmlns:a16="http://schemas.microsoft.com/office/drawing/2014/main" id="{D30AF66A-F075-A4D5-0AD5-6D399A8D6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669" y="1759386"/>
            <a:ext cx="3654067" cy="2439769"/>
          </a:xfrm>
          <a:prstGeom prst="rect">
            <a:avLst/>
          </a:prstGeom>
        </p:spPr>
      </p:pic>
      <p:sp>
        <p:nvSpPr>
          <p:cNvPr id="8" name="TextBox 7">
            <a:extLst>
              <a:ext uri="{FF2B5EF4-FFF2-40B4-BE49-F238E27FC236}">
                <a16:creationId xmlns:a16="http://schemas.microsoft.com/office/drawing/2014/main" id="{63361CD0-697A-E41E-892A-2C0AFC108282}"/>
              </a:ext>
            </a:extLst>
          </p:cNvPr>
          <p:cNvSpPr txBox="1"/>
          <p:nvPr/>
        </p:nvSpPr>
        <p:spPr>
          <a:xfrm>
            <a:off x="628650" y="1813566"/>
            <a:ext cx="4052334" cy="2354491"/>
          </a:xfrm>
          <a:prstGeom prst="rect">
            <a:avLst/>
          </a:prstGeom>
          <a:noFill/>
        </p:spPr>
        <p:txBody>
          <a:bodyPr wrap="square">
            <a:spAutoFit/>
          </a:bodyPr>
          <a:lstStyle/>
          <a:p>
            <a:pPr defTabSz="685800">
              <a:buClrTx/>
            </a:pPr>
            <a:r>
              <a:rPr lang="en-US" sz="2100" kern="1200" dirty="0">
                <a:latin typeface="Poppins" pitchFamily="2" charset="77"/>
                <a:ea typeface="+mn-ea"/>
                <a:cs typeface="+mn-cs"/>
              </a:rPr>
              <a:t>“El </a:t>
            </a:r>
            <a:r>
              <a:rPr lang="en-US" sz="2100" kern="1200" dirty="0" err="1">
                <a:latin typeface="Poppins" pitchFamily="2" charset="77"/>
                <a:ea typeface="+mn-ea"/>
                <a:cs typeface="+mn-cs"/>
              </a:rPr>
              <a:t>concepto</a:t>
            </a:r>
            <a:r>
              <a:rPr lang="en-US" sz="2100" kern="1200" dirty="0">
                <a:latin typeface="Poppins" pitchFamily="2" charset="77"/>
                <a:ea typeface="+mn-ea"/>
                <a:cs typeface="+mn-cs"/>
              </a:rPr>
              <a:t> de </a:t>
            </a:r>
            <a:r>
              <a:rPr lang="en-US" sz="2100" kern="1200" dirty="0" err="1">
                <a:latin typeface="Poppins" pitchFamily="2" charset="77"/>
                <a:ea typeface="+mn-ea"/>
                <a:cs typeface="+mn-cs"/>
              </a:rPr>
              <a:t>construir</a:t>
            </a:r>
            <a:r>
              <a:rPr lang="en-US" sz="2100" kern="1200" dirty="0">
                <a:latin typeface="Poppins" pitchFamily="2" charset="77"/>
                <a:ea typeface="+mn-ea"/>
                <a:cs typeface="+mn-cs"/>
              </a:rPr>
              <a:t> </a:t>
            </a:r>
            <a:r>
              <a:rPr lang="en-US" sz="2100" kern="1200" dirty="0" err="1">
                <a:latin typeface="Poppins" pitchFamily="2" charset="77"/>
                <a:ea typeface="+mn-ea"/>
                <a:cs typeface="+mn-cs"/>
              </a:rPr>
              <a:t>una</a:t>
            </a:r>
            <a:r>
              <a:rPr lang="en-US" sz="2100" kern="1200" dirty="0">
                <a:latin typeface="Poppins" pitchFamily="2" charset="77"/>
                <a:ea typeface="+mn-ea"/>
                <a:cs typeface="+mn-cs"/>
              </a:rPr>
              <a:t> </a:t>
            </a:r>
            <a:r>
              <a:rPr lang="en-US" sz="2100" b="1" kern="1200" dirty="0" err="1">
                <a:solidFill>
                  <a:srgbClr val="41CBD8"/>
                </a:solidFill>
                <a:latin typeface="Poppins" pitchFamily="2" charset="77"/>
                <a:ea typeface="+mn-ea"/>
                <a:cs typeface="+mn-cs"/>
              </a:rPr>
              <a:t>narrativa</a:t>
            </a:r>
            <a:r>
              <a:rPr lang="en-US" sz="2100" b="1" kern="1200" dirty="0">
                <a:solidFill>
                  <a:srgbClr val="41CBD8"/>
                </a:solidFill>
                <a:latin typeface="Poppins" pitchFamily="2" charset="77"/>
                <a:ea typeface="+mn-ea"/>
                <a:cs typeface="+mn-cs"/>
              </a:rPr>
              <a:t> </a:t>
            </a:r>
            <a:r>
              <a:rPr lang="en-US" sz="2100" b="1" kern="1200" dirty="0" err="1">
                <a:solidFill>
                  <a:srgbClr val="41CBD8"/>
                </a:solidFill>
                <a:latin typeface="Poppins" pitchFamily="2" charset="77"/>
                <a:ea typeface="+mn-ea"/>
                <a:cs typeface="+mn-cs"/>
              </a:rPr>
              <a:t>convincente</a:t>
            </a:r>
            <a:r>
              <a:rPr lang="en-US" sz="2100" b="1" kern="1200" dirty="0">
                <a:solidFill>
                  <a:srgbClr val="41CBD8"/>
                </a:solidFill>
                <a:latin typeface="Poppins" pitchFamily="2" charset="77"/>
                <a:ea typeface="+mn-ea"/>
                <a:cs typeface="+mn-cs"/>
              </a:rPr>
              <a:t>, </a:t>
            </a:r>
            <a:r>
              <a:rPr lang="en-US" sz="2100" kern="1200" dirty="0" err="1">
                <a:latin typeface="Poppins" pitchFamily="2" charset="77"/>
                <a:ea typeface="+mn-ea"/>
                <a:cs typeface="+mn-cs"/>
              </a:rPr>
              <a:t>basada</a:t>
            </a:r>
            <a:r>
              <a:rPr lang="en-US" sz="2100" kern="1200" dirty="0">
                <a:latin typeface="Poppins" pitchFamily="2" charset="77"/>
                <a:ea typeface="+mn-ea"/>
                <a:cs typeface="+mn-cs"/>
              </a:rPr>
              <a:t> </a:t>
            </a:r>
            <a:r>
              <a:rPr lang="en-US" sz="2100" kern="1200" dirty="0" err="1">
                <a:latin typeface="Poppins" pitchFamily="2" charset="77"/>
                <a:ea typeface="+mn-ea"/>
                <a:cs typeface="+mn-cs"/>
              </a:rPr>
              <a:t>en</a:t>
            </a:r>
            <a:r>
              <a:rPr lang="en-US" sz="2100" kern="1200" dirty="0">
                <a:latin typeface="Poppins" pitchFamily="2" charset="77"/>
                <a:ea typeface="+mn-ea"/>
                <a:cs typeface="+mn-cs"/>
              </a:rPr>
              <a:t> </a:t>
            </a:r>
            <a:r>
              <a:rPr lang="en-US" sz="2100" kern="1200" dirty="0" err="1">
                <a:latin typeface="Poppins" pitchFamily="2" charset="77"/>
                <a:ea typeface="+mn-ea"/>
                <a:cs typeface="+mn-cs"/>
              </a:rPr>
              <a:t>datos</a:t>
            </a:r>
            <a:r>
              <a:rPr lang="en-US" sz="2100" kern="1200" dirty="0">
                <a:latin typeface="Poppins" pitchFamily="2" charset="77"/>
                <a:ea typeface="+mn-ea"/>
                <a:cs typeface="+mn-cs"/>
              </a:rPr>
              <a:t> y </a:t>
            </a:r>
            <a:r>
              <a:rPr lang="en-US" sz="2100" kern="1200" dirty="0" err="1">
                <a:latin typeface="Poppins" pitchFamily="2" charset="77"/>
                <a:ea typeface="+mn-ea"/>
                <a:cs typeface="+mn-cs"/>
              </a:rPr>
              <a:t>análisis</a:t>
            </a:r>
            <a:r>
              <a:rPr lang="en-US" sz="2100" kern="1200" dirty="0">
                <a:latin typeface="Poppins" pitchFamily="2" charset="77"/>
                <a:ea typeface="+mn-ea"/>
                <a:cs typeface="+mn-cs"/>
              </a:rPr>
              <a:t> </a:t>
            </a:r>
            <a:r>
              <a:rPr lang="en-US" sz="2100" kern="1200" dirty="0" err="1">
                <a:latin typeface="Poppins" pitchFamily="2" charset="77"/>
                <a:ea typeface="+mn-ea"/>
                <a:cs typeface="+mn-cs"/>
              </a:rPr>
              <a:t>complejos</a:t>
            </a:r>
            <a:r>
              <a:rPr lang="en-US" sz="2100" kern="1200" dirty="0">
                <a:latin typeface="Poppins" pitchFamily="2" charset="77"/>
                <a:ea typeface="+mn-ea"/>
                <a:cs typeface="+mn-cs"/>
              </a:rPr>
              <a:t> que </a:t>
            </a:r>
            <a:r>
              <a:rPr lang="en-US" sz="2100" kern="1200" dirty="0" err="1">
                <a:latin typeface="Poppins" pitchFamily="2" charset="77"/>
                <a:ea typeface="+mn-ea"/>
                <a:cs typeface="+mn-cs"/>
              </a:rPr>
              <a:t>ayuden</a:t>
            </a:r>
            <a:r>
              <a:rPr lang="en-US" sz="2100" kern="1200" dirty="0">
                <a:latin typeface="Poppins" pitchFamily="2" charset="77"/>
                <a:ea typeface="+mn-ea"/>
                <a:cs typeface="+mn-cs"/>
              </a:rPr>
              <a:t> a </a:t>
            </a:r>
            <a:r>
              <a:rPr lang="en-US" sz="2100" kern="1200" dirty="0" err="1">
                <a:latin typeface="Poppins" pitchFamily="2" charset="77"/>
                <a:ea typeface="+mn-ea"/>
                <a:cs typeface="+mn-cs"/>
              </a:rPr>
              <a:t>contar</a:t>
            </a:r>
            <a:r>
              <a:rPr lang="en-US" sz="2100" kern="1200" dirty="0">
                <a:latin typeface="Poppins" pitchFamily="2" charset="77"/>
                <a:ea typeface="+mn-ea"/>
                <a:cs typeface="+mn-cs"/>
              </a:rPr>
              <a:t> </a:t>
            </a:r>
            <a:r>
              <a:rPr lang="en-US" sz="2100" kern="1200" dirty="0" err="1">
                <a:latin typeface="Poppins" pitchFamily="2" charset="77"/>
                <a:ea typeface="+mn-ea"/>
                <a:cs typeface="+mn-cs"/>
              </a:rPr>
              <a:t>su</a:t>
            </a:r>
            <a:r>
              <a:rPr lang="en-US" sz="2100" kern="1200" dirty="0">
                <a:latin typeface="Poppins" pitchFamily="2" charset="77"/>
                <a:ea typeface="+mn-ea"/>
                <a:cs typeface="+mn-cs"/>
              </a:rPr>
              <a:t> </a:t>
            </a:r>
            <a:r>
              <a:rPr lang="en-US" sz="2100" kern="1200" dirty="0" err="1">
                <a:latin typeface="Poppins" pitchFamily="2" charset="77"/>
                <a:ea typeface="+mn-ea"/>
                <a:cs typeface="+mn-cs"/>
              </a:rPr>
              <a:t>historia</a:t>
            </a:r>
            <a:r>
              <a:rPr lang="en-US" sz="2100" kern="1200" dirty="0">
                <a:latin typeface="Poppins" pitchFamily="2" charset="77"/>
                <a:ea typeface="+mn-ea"/>
                <a:cs typeface="+mn-cs"/>
              </a:rPr>
              <a:t> e </a:t>
            </a:r>
            <a:r>
              <a:rPr lang="en-US" sz="2100" b="1" kern="1200" dirty="0" err="1">
                <a:solidFill>
                  <a:srgbClr val="41CBD8"/>
                </a:solidFill>
                <a:latin typeface="Poppins" pitchFamily="2" charset="77"/>
                <a:ea typeface="+mn-ea"/>
                <a:cs typeface="+mn-cs"/>
              </a:rPr>
              <a:t>influir</a:t>
            </a:r>
            <a:r>
              <a:rPr lang="en-US" sz="2100" b="1" kern="1200" dirty="0">
                <a:solidFill>
                  <a:srgbClr val="41CBD8"/>
                </a:solidFill>
                <a:latin typeface="Poppins" pitchFamily="2" charset="77"/>
                <a:ea typeface="+mn-ea"/>
                <a:cs typeface="+mn-cs"/>
              </a:rPr>
              <a:t> e </a:t>
            </a:r>
            <a:r>
              <a:rPr lang="en-US" sz="2100" b="1" kern="1200" dirty="0" err="1">
                <a:solidFill>
                  <a:srgbClr val="41CBD8"/>
                </a:solidFill>
                <a:latin typeface="Poppins" pitchFamily="2" charset="77"/>
                <a:ea typeface="+mn-ea"/>
                <a:cs typeface="+mn-cs"/>
              </a:rPr>
              <a:t>informar</a:t>
            </a:r>
            <a:r>
              <a:rPr lang="en-US" sz="2100" kern="1200" dirty="0">
                <a:latin typeface="Poppins" pitchFamily="2" charset="77"/>
                <a:ea typeface="+mn-ea"/>
                <a:cs typeface="+mn-cs"/>
              </a:rPr>
              <a:t> a </a:t>
            </a:r>
            <a:r>
              <a:rPr lang="en-US" sz="2100" kern="1200" dirty="0" err="1">
                <a:latin typeface="Poppins" pitchFamily="2" charset="77"/>
                <a:ea typeface="+mn-ea"/>
                <a:cs typeface="+mn-cs"/>
              </a:rPr>
              <a:t>una</a:t>
            </a:r>
            <a:r>
              <a:rPr lang="en-US" sz="2100" kern="1200" dirty="0">
                <a:latin typeface="Poppins" pitchFamily="2" charset="77"/>
                <a:ea typeface="+mn-ea"/>
                <a:cs typeface="+mn-cs"/>
              </a:rPr>
              <a:t> audiencia </a:t>
            </a:r>
            <a:r>
              <a:rPr lang="en-US" sz="2100" kern="1200" dirty="0" err="1">
                <a:latin typeface="Poppins" pitchFamily="2" charset="77"/>
                <a:ea typeface="+mn-ea"/>
                <a:cs typeface="+mn-cs"/>
              </a:rPr>
              <a:t>en</a:t>
            </a:r>
            <a:r>
              <a:rPr lang="en-US" sz="2100" kern="1200" dirty="0">
                <a:latin typeface="Poppins" pitchFamily="2" charset="77"/>
                <a:ea typeface="+mn-ea"/>
                <a:cs typeface="+mn-cs"/>
              </a:rPr>
              <a:t> particular”</a:t>
            </a:r>
            <a:r>
              <a:rPr lang="en-US" sz="2100" kern="1200" baseline="30000" dirty="0">
                <a:latin typeface="Poppins" pitchFamily="2" charset="77"/>
                <a:ea typeface="+mn-ea"/>
                <a:cs typeface="+mn-cs"/>
              </a:rPr>
              <a:t>1</a:t>
            </a:r>
            <a:endParaRPr lang="es-ES_tradnl" sz="2100" b="1" kern="1200" dirty="0">
              <a:solidFill>
                <a:prstClr val="black"/>
              </a:solidFill>
              <a:latin typeface="Calibri" panose="020F0502020204030204"/>
              <a:ea typeface="+mn-ea"/>
              <a:cs typeface="+mn-cs"/>
            </a:endParaRPr>
          </a:p>
        </p:txBody>
      </p:sp>
      <p:sp>
        <p:nvSpPr>
          <p:cNvPr id="9" name="TextBox 8">
            <a:extLst>
              <a:ext uri="{FF2B5EF4-FFF2-40B4-BE49-F238E27FC236}">
                <a16:creationId xmlns:a16="http://schemas.microsoft.com/office/drawing/2014/main" id="{2459E591-E6CC-6F02-9906-7FED6E315001}"/>
              </a:ext>
            </a:extLst>
          </p:cNvPr>
          <p:cNvSpPr txBox="1"/>
          <p:nvPr/>
        </p:nvSpPr>
        <p:spPr>
          <a:xfrm>
            <a:off x="0" y="4950230"/>
            <a:ext cx="3477234" cy="230832"/>
          </a:xfrm>
          <a:prstGeom prst="rect">
            <a:avLst/>
          </a:prstGeom>
          <a:noFill/>
        </p:spPr>
        <p:txBody>
          <a:bodyPr wrap="none" rtlCol="0">
            <a:spAutoFit/>
          </a:bodyPr>
          <a:lstStyle/>
          <a:p>
            <a:pPr defTabSz="685800">
              <a:buClrTx/>
            </a:pPr>
            <a:r>
              <a:rPr lang="es-ES_tradnl" sz="900" kern="1200" baseline="30000" dirty="0">
                <a:solidFill>
                  <a:prstClr val="black"/>
                </a:solidFill>
                <a:latin typeface="Poppins" pitchFamily="2" charset="77"/>
                <a:ea typeface="+mn-ea"/>
                <a:cs typeface="Poppins" pitchFamily="2" charset="77"/>
              </a:rPr>
              <a:t>2</a:t>
            </a:r>
            <a:r>
              <a:rPr lang="es-ES_tradnl" sz="900" kern="1200" dirty="0">
                <a:solidFill>
                  <a:prstClr val="black"/>
                </a:solidFill>
                <a:latin typeface="Poppins" pitchFamily="2" charset="77"/>
                <a:ea typeface="+mn-ea"/>
                <a:cs typeface="Poppins" pitchFamily="2" charset="77"/>
              </a:rPr>
              <a:t>https://</a:t>
            </a:r>
            <a:r>
              <a:rPr lang="es-ES_tradnl" sz="900" kern="1200" dirty="0" err="1">
                <a:solidFill>
                  <a:prstClr val="black"/>
                </a:solidFill>
                <a:latin typeface="Poppins" pitchFamily="2" charset="77"/>
                <a:ea typeface="+mn-ea"/>
                <a:cs typeface="Poppins" pitchFamily="2" charset="77"/>
              </a:rPr>
              <a:t>powerbi.microsoft.com</a:t>
            </a:r>
            <a:r>
              <a:rPr lang="es-ES_tradnl" sz="900" kern="1200" dirty="0">
                <a:solidFill>
                  <a:prstClr val="black"/>
                </a:solidFill>
                <a:latin typeface="Poppins" pitchFamily="2" charset="77"/>
                <a:ea typeface="+mn-ea"/>
                <a:cs typeface="Poppins" pitchFamily="2" charset="77"/>
              </a:rPr>
              <a:t>/en-</a:t>
            </a:r>
            <a:r>
              <a:rPr lang="es-ES_tradnl" sz="900" kern="1200" dirty="0" err="1">
                <a:solidFill>
                  <a:prstClr val="black"/>
                </a:solidFill>
                <a:latin typeface="Poppins" pitchFamily="2" charset="77"/>
                <a:ea typeface="+mn-ea"/>
                <a:cs typeface="Poppins" pitchFamily="2" charset="77"/>
              </a:rPr>
              <a:t>us</a:t>
            </a:r>
            <a:r>
              <a:rPr lang="es-ES_tradnl" sz="900" kern="1200" dirty="0">
                <a:solidFill>
                  <a:prstClr val="black"/>
                </a:solidFill>
                <a:latin typeface="Poppins" pitchFamily="2" charset="77"/>
                <a:ea typeface="+mn-ea"/>
                <a:cs typeface="Poppins" pitchFamily="2" charset="77"/>
              </a:rPr>
              <a:t>/data-</a:t>
            </a:r>
            <a:r>
              <a:rPr lang="es-ES_tradnl" sz="900" kern="1200" dirty="0" err="1">
                <a:solidFill>
                  <a:prstClr val="black"/>
                </a:solidFill>
                <a:latin typeface="Poppins" pitchFamily="2" charset="77"/>
                <a:ea typeface="+mn-ea"/>
                <a:cs typeface="Poppins" pitchFamily="2" charset="77"/>
              </a:rPr>
              <a:t>storytelling</a:t>
            </a:r>
            <a:r>
              <a:rPr lang="es-ES_tradnl" sz="900" kern="1200" dirty="0">
                <a:solidFill>
                  <a:prstClr val="black"/>
                </a:solidFill>
                <a:latin typeface="Poppins" pitchFamily="2" charset="77"/>
                <a:ea typeface="+mn-ea"/>
                <a:cs typeface="Poppins" pitchFamily="2" charset="77"/>
              </a:rPr>
              <a:t>/</a:t>
            </a:r>
          </a:p>
        </p:txBody>
      </p:sp>
    </p:spTree>
    <p:extLst>
      <p:ext uri="{BB962C8B-B14F-4D97-AF65-F5344CB8AC3E}">
        <p14:creationId xmlns:p14="http://schemas.microsoft.com/office/powerpoint/2010/main" val="144212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a:t>Asuntos clave</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16</a:t>
            </a:fld>
            <a:endParaRPr lang="en-CO" kern="1200">
              <a:solidFill>
                <a:prstClr val="white"/>
              </a:solidFill>
              <a:ea typeface="+mn-ea"/>
            </a:endParaRPr>
          </a:p>
        </p:txBody>
      </p:sp>
      <p:grpSp>
        <p:nvGrpSpPr>
          <p:cNvPr id="36" name="Group 35">
            <a:extLst>
              <a:ext uri="{FF2B5EF4-FFF2-40B4-BE49-F238E27FC236}">
                <a16:creationId xmlns:a16="http://schemas.microsoft.com/office/drawing/2014/main" id="{B370CFFC-598E-F5C5-1F0F-C53A98DA7E0B}"/>
              </a:ext>
            </a:extLst>
          </p:cNvPr>
          <p:cNvGrpSpPr/>
          <p:nvPr/>
        </p:nvGrpSpPr>
        <p:grpSpPr>
          <a:xfrm>
            <a:off x="3089488" y="1565929"/>
            <a:ext cx="2798672" cy="2797808"/>
            <a:chOff x="1609725" y="860425"/>
            <a:chExt cx="5149850" cy="5148262"/>
          </a:xfrm>
        </p:grpSpPr>
        <p:sp>
          <p:nvSpPr>
            <p:cNvPr id="3" name="Google Shape;353;p21">
              <a:extLst>
                <a:ext uri="{FF2B5EF4-FFF2-40B4-BE49-F238E27FC236}">
                  <a16:creationId xmlns:a16="http://schemas.microsoft.com/office/drawing/2014/main" id="{2688A5C2-8F73-64C5-7E42-6FFE21F89CFD}"/>
                </a:ext>
              </a:extLst>
            </p:cNvPr>
            <p:cNvSpPr/>
            <p:nvPr/>
          </p:nvSpPr>
          <p:spPr>
            <a:xfrm>
              <a:off x="1609725" y="3427412"/>
              <a:ext cx="1533525" cy="1260475"/>
            </a:xfrm>
            <a:custGeom>
              <a:avLst/>
              <a:gdLst/>
              <a:ahLst/>
              <a:cxnLst/>
              <a:rect l="l" t="t" r="r" b="b"/>
              <a:pathLst>
                <a:path w="388" h="319" extrusionOk="0">
                  <a:moveTo>
                    <a:pt x="0" y="2"/>
                  </a:moveTo>
                  <a:cubicBezTo>
                    <a:pt x="0" y="109"/>
                    <a:pt x="26" y="211"/>
                    <a:pt x="73" y="301"/>
                  </a:cubicBezTo>
                  <a:cubicBezTo>
                    <a:pt x="80" y="314"/>
                    <a:pt x="97" y="319"/>
                    <a:pt x="110" y="311"/>
                  </a:cubicBezTo>
                  <a:cubicBezTo>
                    <a:pt x="167" y="278"/>
                    <a:pt x="167" y="278"/>
                    <a:pt x="167" y="278"/>
                  </a:cubicBezTo>
                  <a:cubicBezTo>
                    <a:pt x="181" y="271"/>
                    <a:pt x="181" y="263"/>
                    <a:pt x="171" y="257"/>
                  </a:cubicBezTo>
                  <a:cubicBezTo>
                    <a:pt x="165" y="253"/>
                    <a:pt x="160" y="247"/>
                    <a:pt x="156" y="241"/>
                  </a:cubicBezTo>
                  <a:cubicBezTo>
                    <a:pt x="149" y="229"/>
                    <a:pt x="148" y="214"/>
                    <a:pt x="153" y="200"/>
                  </a:cubicBezTo>
                  <a:cubicBezTo>
                    <a:pt x="161" y="180"/>
                    <a:pt x="177" y="162"/>
                    <a:pt x="200" y="149"/>
                  </a:cubicBezTo>
                  <a:cubicBezTo>
                    <a:pt x="222" y="136"/>
                    <a:pt x="246" y="131"/>
                    <a:pt x="267" y="134"/>
                  </a:cubicBezTo>
                  <a:cubicBezTo>
                    <a:pt x="282" y="137"/>
                    <a:pt x="294" y="145"/>
                    <a:pt x="301" y="158"/>
                  </a:cubicBezTo>
                  <a:cubicBezTo>
                    <a:pt x="305" y="164"/>
                    <a:pt x="307" y="171"/>
                    <a:pt x="307" y="178"/>
                  </a:cubicBezTo>
                  <a:cubicBezTo>
                    <a:pt x="308" y="190"/>
                    <a:pt x="314" y="194"/>
                    <a:pt x="328" y="186"/>
                  </a:cubicBezTo>
                  <a:cubicBezTo>
                    <a:pt x="370" y="161"/>
                    <a:pt x="370" y="161"/>
                    <a:pt x="370" y="161"/>
                  </a:cubicBezTo>
                  <a:cubicBezTo>
                    <a:pt x="384" y="154"/>
                    <a:pt x="388" y="137"/>
                    <a:pt x="382" y="123"/>
                  </a:cubicBezTo>
                  <a:cubicBezTo>
                    <a:pt x="365" y="86"/>
                    <a:pt x="356" y="45"/>
                    <a:pt x="356" y="2"/>
                  </a:cubicBezTo>
                  <a:cubicBezTo>
                    <a:pt x="356" y="2"/>
                    <a:pt x="356" y="1"/>
                    <a:pt x="356" y="1"/>
                  </a:cubicBezTo>
                  <a:cubicBezTo>
                    <a:pt x="0" y="0"/>
                    <a:pt x="0" y="0"/>
                    <a:pt x="0" y="0"/>
                  </a:cubicBezTo>
                  <a:cubicBezTo>
                    <a:pt x="0" y="1"/>
                    <a:pt x="0" y="1"/>
                    <a:pt x="0" y="2"/>
                  </a:cubicBezTo>
                  <a:close/>
                </a:path>
              </a:pathLst>
            </a:custGeom>
            <a:solidFill>
              <a:srgbClr val="C5C9C3"/>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5" name="Google Shape;354;p21">
              <a:extLst>
                <a:ext uri="{FF2B5EF4-FFF2-40B4-BE49-F238E27FC236}">
                  <a16:creationId xmlns:a16="http://schemas.microsoft.com/office/drawing/2014/main" id="{840E85B4-5348-44AE-2A07-02D56C0019C1}"/>
                </a:ext>
              </a:extLst>
            </p:cNvPr>
            <p:cNvSpPr/>
            <p:nvPr/>
          </p:nvSpPr>
          <p:spPr>
            <a:xfrm>
              <a:off x="2901950" y="865187"/>
              <a:ext cx="1573212" cy="1557337"/>
            </a:xfrm>
            <a:custGeom>
              <a:avLst/>
              <a:gdLst/>
              <a:ahLst/>
              <a:cxnLst/>
              <a:rect l="l" t="t" r="r" b="b"/>
              <a:pathLst>
                <a:path w="398" h="394" extrusionOk="0">
                  <a:moveTo>
                    <a:pt x="273" y="359"/>
                  </a:moveTo>
                  <a:cubicBezTo>
                    <a:pt x="288" y="357"/>
                    <a:pt x="300" y="344"/>
                    <a:pt x="300" y="328"/>
                  </a:cubicBezTo>
                  <a:cubicBezTo>
                    <a:pt x="301" y="246"/>
                    <a:pt x="301" y="246"/>
                    <a:pt x="301" y="246"/>
                  </a:cubicBezTo>
                  <a:cubicBezTo>
                    <a:pt x="301" y="230"/>
                    <a:pt x="302" y="215"/>
                    <a:pt x="304" y="212"/>
                  </a:cubicBezTo>
                  <a:cubicBezTo>
                    <a:pt x="306" y="211"/>
                    <a:pt x="308" y="210"/>
                    <a:pt x="310" y="210"/>
                  </a:cubicBezTo>
                  <a:cubicBezTo>
                    <a:pt x="320" y="209"/>
                    <a:pt x="329" y="209"/>
                    <a:pt x="334" y="218"/>
                  </a:cubicBezTo>
                  <a:cubicBezTo>
                    <a:pt x="338" y="223"/>
                    <a:pt x="340" y="228"/>
                    <a:pt x="343" y="233"/>
                  </a:cubicBezTo>
                  <a:cubicBezTo>
                    <a:pt x="352" y="248"/>
                    <a:pt x="371" y="249"/>
                    <a:pt x="382" y="236"/>
                  </a:cubicBezTo>
                  <a:cubicBezTo>
                    <a:pt x="394" y="223"/>
                    <a:pt x="398" y="203"/>
                    <a:pt x="397" y="186"/>
                  </a:cubicBezTo>
                  <a:cubicBezTo>
                    <a:pt x="398" y="168"/>
                    <a:pt x="394" y="149"/>
                    <a:pt x="383" y="135"/>
                  </a:cubicBezTo>
                  <a:cubicBezTo>
                    <a:pt x="371" y="122"/>
                    <a:pt x="352" y="123"/>
                    <a:pt x="343" y="138"/>
                  </a:cubicBezTo>
                  <a:cubicBezTo>
                    <a:pt x="340" y="143"/>
                    <a:pt x="338" y="149"/>
                    <a:pt x="334" y="153"/>
                  </a:cubicBezTo>
                  <a:cubicBezTo>
                    <a:pt x="329" y="162"/>
                    <a:pt x="320" y="162"/>
                    <a:pt x="310" y="162"/>
                  </a:cubicBezTo>
                  <a:cubicBezTo>
                    <a:pt x="308" y="161"/>
                    <a:pt x="306" y="160"/>
                    <a:pt x="304" y="159"/>
                  </a:cubicBezTo>
                  <a:cubicBezTo>
                    <a:pt x="302" y="156"/>
                    <a:pt x="301" y="141"/>
                    <a:pt x="301" y="125"/>
                  </a:cubicBezTo>
                  <a:cubicBezTo>
                    <a:pt x="301" y="27"/>
                    <a:pt x="301" y="27"/>
                    <a:pt x="301" y="27"/>
                  </a:cubicBezTo>
                  <a:cubicBezTo>
                    <a:pt x="301" y="12"/>
                    <a:pt x="288" y="0"/>
                    <a:pt x="273" y="1"/>
                  </a:cubicBezTo>
                  <a:cubicBezTo>
                    <a:pt x="174" y="9"/>
                    <a:pt x="81" y="39"/>
                    <a:pt x="0" y="86"/>
                  </a:cubicBezTo>
                  <a:cubicBezTo>
                    <a:pt x="178" y="394"/>
                    <a:pt x="178" y="394"/>
                    <a:pt x="178" y="394"/>
                  </a:cubicBezTo>
                  <a:cubicBezTo>
                    <a:pt x="207" y="377"/>
                    <a:pt x="239" y="365"/>
                    <a:pt x="273" y="359"/>
                  </a:cubicBezTo>
                  <a:close/>
                </a:path>
              </a:pathLst>
            </a:custGeom>
            <a:solidFill>
              <a:srgbClr val="DFE2DD"/>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6" name="Google Shape;355;p21">
              <a:extLst>
                <a:ext uri="{FF2B5EF4-FFF2-40B4-BE49-F238E27FC236}">
                  <a16:creationId xmlns:a16="http://schemas.microsoft.com/office/drawing/2014/main" id="{0EF665B3-2A4E-A1AF-DC56-BD169D29B334}"/>
                </a:ext>
              </a:extLst>
            </p:cNvPr>
            <p:cNvSpPr/>
            <p:nvPr/>
          </p:nvSpPr>
          <p:spPr>
            <a:xfrm>
              <a:off x="1609725" y="1204912"/>
              <a:ext cx="1995487" cy="2225675"/>
            </a:xfrm>
            <a:custGeom>
              <a:avLst/>
              <a:gdLst/>
              <a:ahLst/>
              <a:cxnLst/>
              <a:rect l="l" t="t" r="r" b="b"/>
              <a:pathLst>
                <a:path w="505" h="563" extrusionOk="0">
                  <a:moveTo>
                    <a:pt x="505" y="308"/>
                  </a:moveTo>
                  <a:cubicBezTo>
                    <a:pt x="327" y="0"/>
                    <a:pt x="327" y="0"/>
                    <a:pt x="327" y="0"/>
                  </a:cubicBezTo>
                  <a:cubicBezTo>
                    <a:pt x="132" y="112"/>
                    <a:pt x="1" y="322"/>
                    <a:pt x="0" y="562"/>
                  </a:cubicBezTo>
                  <a:cubicBezTo>
                    <a:pt x="356" y="563"/>
                    <a:pt x="356" y="563"/>
                    <a:pt x="356" y="563"/>
                  </a:cubicBezTo>
                  <a:cubicBezTo>
                    <a:pt x="357" y="454"/>
                    <a:pt x="416" y="359"/>
                    <a:pt x="505" y="308"/>
                  </a:cubicBezTo>
                  <a:close/>
                </a:path>
              </a:pathLst>
            </a:custGeom>
            <a:solidFill>
              <a:srgbClr val="D5D9D3"/>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7" name="Google Shape;356;p21">
              <a:extLst>
                <a:ext uri="{FF2B5EF4-FFF2-40B4-BE49-F238E27FC236}">
                  <a16:creationId xmlns:a16="http://schemas.microsoft.com/office/drawing/2014/main" id="{71983920-C30C-5732-9BBC-D396F16768C5}"/>
                </a:ext>
              </a:extLst>
            </p:cNvPr>
            <p:cNvSpPr/>
            <p:nvPr/>
          </p:nvSpPr>
          <p:spPr>
            <a:xfrm>
              <a:off x="5260975" y="3430587"/>
              <a:ext cx="1498600" cy="1233487"/>
            </a:xfrm>
            <a:custGeom>
              <a:avLst/>
              <a:gdLst/>
              <a:ahLst/>
              <a:cxnLst/>
              <a:rect l="l" t="t" r="r" b="b"/>
              <a:pathLst>
                <a:path w="379" h="312" extrusionOk="0">
                  <a:moveTo>
                    <a:pt x="23" y="2"/>
                  </a:moveTo>
                  <a:cubicBezTo>
                    <a:pt x="23" y="37"/>
                    <a:pt x="17" y="71"/>
                    <a:pt x="5" y="102"/>
                  </a:cubicBezTo>
                  <a:cubicBezTo>
                    <a:pt x="0" y="116"/>
                    <a:pt x="5" y="134"/>
                    <a:pt x="18" y="141"/>
                  </a:cubicBezTo>
                  <a:cubicBezTo>
                    <a:pt x="90" y="183"/>
                    <a:pt x="90" y="183"/>
                    <a:pt x="90" y="183"/>
                  </a:cubicBezTo>
                  <a:cubicBezTo>
                    <a:pt x="103" y="190"/>
                    <a:pt x="116" y="199"/>
                    <a:pt x="117" y="203"/>
                  </a:cubicBezTo>
                  <a:cubicBezTo>
                    <a:pt x="117" y="205"/>
                    <a:pt x="117" y="207"/>
                    <a:pt x="116" y="209"/>
                  </a:cubicBezTo>
                  <a:cubicBezTo>
                    <a:pt x="112" y="218"/>
                    <a:pt x="107" y="225"/>
                    <a:pt x="97" y="226"/>
                  </a:cubicBezTo>
                  <a:cubicBezTo>
                    <a:pt x="91" y="226"/>
                    <a:pt x="86" y="226"/>
                    <a:pt x="80" y="226"/>
                  </a:cubicBezTo>
                  <a:cubicBezTo>
                    <a:pt x="62" y="226"/>
                    <a:pt x="51" y="242"/>
                    <a:pt x="57" y="259"/>
                  </a:cubicBezTo>
                  <a:cubicBezTo>
                    <a:pt x="63" y="275"/>
                    <a:pt x="78" y="288"/>
                    <a:pt x="93" y="297"/>
                  </a:cubicBezTo>
                  <a:cubicBezTo>
                    <a:pt x="109" y="306"/>
                    <a:pt x="127" y="312"/>
                    <a:pt x="144" y="309"/>
                  </a:cubicBezTo>
                  <a:cubicBezTo>
                    <a:pt x="162" y="306"/>
                    <a:pt x="170" y="289"/>
                    <a:pt x="162" y="273"/>
                  </a:cubicBezTo>
                  <a:cubicBezTo>
                    <a:pt x="159" y="268"/>
                    <a:pt x="155" y="264"/>
                    <a:pt x="153" y="258"/>
                  </a:cubicBezTo>
                  <a:cubicBezTo>
                    <a:pt x="149" y="249"/>
                    <a:pt x="153" y="241"/>
                    <a:pt x="158" y="233"/>
                  </a:cubicBezTo>
                  <a:cubicBezTo>
                    <a:pt x="159" y="231"/>
                    <a:pt x="161" y="230"/>
                    <a:pt x="163" y="230"/>
                  </a:cubicBezTo>
                  <a:cubicBezTo>
                    <a:pt x="167" y="229"/>
                    <a:pt x="181" y="235"/>
                    <a:pt x="194" y="243"/>
                  </a:cubicBezTo>
                  <a:cubicBezTo>
                    <a:pt x="279" y="292"/>
                    <a:pt x="279" y="292"/>
                    <a:pt x="279" y="292"/>
                  </a:cubicBezTo>
                  <a:cubicBezTo>
                    <a:pt x="292" y="300"/>
                    <a:pt x="309" y="295"/>
                    <a:pt x="315" y="281"/>
                  </a:cubicBezTo>
                  <a:cubicBezTo>
                    <a:pt x="356" y="197"/>
                    <a:pt x="378" y="102"/>
                    <a:pt x="379" y="2"/>
                  </a:cubicBezTo>
                  <a:cubicBezTo>
                    <a:pt x="379" y="1"/>
                    <a:pt x="379" y="1"/>
                    <a:pt x="379" y="0"/>
                  </a:cubicBezTo>
                  <a:cubicBezTo>
                    <a:pt x="23" y="0"/>
                    <a:pt x="23" y="0"/>
                    <a:pt x="23" y="0"/>
                  </a:cubicBezTo>
                  <a:cubicBezTo>
                    <a:pt x="23" y="1"/>
                    <a:pt x="23" y="1"/>
                    <a:pt x="23" y="2"/>
                  </a:cubicBezTo>
                  <a:close/>
                </a:path>
              </a:pathLst>
            </a:custGeom>
            <a:solidFill>
              <a:srgbClr val="83F5FF"/>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8" name="Google Shape;357;p21">
              <a:extLst>
                <a:ext uri="{FF2B5EF4-FFF2-40B4-BE49-F238E27FC236}">
                  <a16:creationId xmlns:a16="http://schemas.microsoft.com/office/drawing/2014/main" id="{4DA1EA1F-1D8E-8AE2-24EF-B634AE20704E}"/>
                </a:ext>
              </a:extLst>
            </p:cNvPr>
            <p:cNvSpPr/>
            <p:nvPr/>
          </p:nvSpPr>
          <p:spPr>
            <a:xfrm>
              <a:off x="4194175" y="860425"/>
              <a:ext cx="1281112" cy="1566862"/>
            </a:xfrm>
            <a:custGeom>
              <a:avLst/>
              <a:gdLst/>
              <a:ahLst/>
              <a:cxnLst/>
              <a:rect l="l" t="t" r="r" b="b"/>
              <a:pathLst>
                <a:path w="324" h="396" extrusionOk="0">
                  <a:moveTo>
                    <a:pt x="28" y="1"/>
                  </a:moveTo>
                  <a:cubicBezTo>
                    <a:pt x="13" y="0"/>
                    <a:pt x="1" y="13"/>
                    <a:pt x="1" y="28"/>
                  </a:cubicBezTo>
                  <a:cubicBezTo>
                    <a:pt x="1" y="94"/>
                    <a:pt x="1" y="94"/>
                    <a:pt x="1" y="94"/>
                  </a:cubicBezTo>
                  <a:cubicBezTo>
                    <a:pt x="1" y="109"/>
                    <a:pt x="7" y="114"/>
                    <a:pt x="17" y="108"/>
                  </a:cubicBezTo>
                  <a:cubicBezTo>
                    <a:pt x="24" y="105"/>
                    <a:pt x="31" y="103"/>
                    <a:pt x="38" y="103"/>
                  </a:cubicBezTo>
                  <a:cubicBezTo>
                    <a:pt x="53" y="103"/>
                    <a:pt x="66" y="110"/>
                    <a:pt x="75" y="121"/>
                  </a:cubicBezTo>
                  <a:cubicBezTo>
                    <a:pt x="89" y="138"/>
                    <a:pt x="96" y="161"/>
                    <a:pt x="96" y="187"/>
                  </a:cubicBezTo>
                  <a:cubicBezTo>
                    <a:pt x="96" y="213"/>
                    <a:pt x="89" y="236"/>
                    <a:pt x="75" y="252"/>
                  </a:cubicBezTo>
                  <a:cubicBezTo>
                    <a:pt x="66" y="264"/>
                    <a:pt x="52" y="270"/>
                    <a:pt x="38" y="270"/>
                  </a:cubicBezTo>
                  <a:cubicBezTo>
                    <a:pt x="31" y="270"/>
                    <a:pt x="24" y="268"/>
                    <a:pt x="17" y="265"/>
                  </a:cubicBezTo>
                  <a:cubicBezTo>
                    <a:pt x="6" y="260"/>
                    <a:pt x="0" y="264"/>
                    <a:pt x="0" y="279"/>
                  </a:cubicBezTo>
                  <a:cubicBezTo>
                    <a:pt x="0" y="328"/>
                    <a:pt x="0" y="328"/>
                    <a:pt x="0" y="328"/>
                  </a:cubicBezTo>
                  <a:cubicBezTo>
                    <a:pt x="0" y="344"/>
                    <a:pt x="13" y="356"/>
                    <a:pt x="28" y="358"/>
                  </a:cubicBezTo>
                  <a:cubicBezTo>
                    <a:pt x="70" y="362"/>
                    <a:pt x="110" y="375"/>
                    <a:pt x="145" y="396"/>
                  </a:cubicBezTo>
                  <a:cubicBezTo>
                    <a:pt x="324" y="88"/>
                    <a:pt x="324" y="88"/>
                    <a:pt x="324" y="88"/>
                  </a:cubicBezTo>
                  <a:cubicBezTo>
                    <a:pt x="236" y="37"/>
                    <a:pt x="136" y="6"/>
                    <a:pt x="28" y="1"/>
                  </a:cubicBezTo>
                  <a:close/>
                </a:path>
              </a:pathLst>
            </a:custGeom>
            <a:solidFill>
              <a:srgbClr val="329DA7"/>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9" name="Google Shape;358;p21">
              <a:extLst>
                <a:ext uri="{FF2B5EF4-FFF2-40B4-BE49-F238E27FC236}">
                  <a16:creationId xmlns:a16="http://schemas.microsoft.com/office/drawing/2014/main" id="{A4CE42AA-52BC-27DC-9138-6C9758735B7F}"/>
                </a:ext>
              </a:extLst>
            </p:cNvPr>
            <p:cNvSpPr/>
            <p:nvPr/>
          </p:nvSpPr>
          <p:spPr>
            <a:xfrm>
              <a:off x="4767262" y="1209675"/>
              <a:ext cx="1992312" cy="2220912"/>
            </a:xfrm>
            <a:custGeom>
              <a:avLst/>
              <a:gdLst/>
              <a:ahLst/>
              <a:cxnLst/>
              <a:rect l="l" t="t" r="r" b="b"/>
              <a:pathLst>
                <a:path w="504" h="562" extrusionOk="0">
                  <a:moveTo>
                    <a:pt x="179" y="0"/>
                  </a:moveTo>
                  <a:cubicBezTo>
                    <a:pt x="0" y="308"/>
                    <a:pt x="0" y="308"/>
                    <a:pt x="0" y="308"/>
                  </a:cubicBezTo>
                  <a:cubicBezTo>
                    <a:pt x="88" y="359"/>
                    <a:pt x="147" y="454"/>
                    <a:pt x="148" y="562"/>
                  </a:cubicBezTo>
                  <a:cubicBezTo>
                    <a:pt x="504" y="562"/>
                    <a:pt x="504" y="562"/>
                    <a:pt x="504" y="562"/>
                  </a:cubicBezTo>
                  <a:cubicBezTo>
                    <a:pt x="503" y="322"/>
                    <a:pt x="373" y="112"/>
                    <a:pt x="179" y="0"/>
                  </a:cubicBezTo>
                  <a:close/>
                </a:path>
              </a:pathLst>
            </a:custGeom>
            <a:solidFill>
              <a:srgbClr val="41CBD8"/>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30" name="Google Shape;359;p21">
              <a:extLst>
                <a:ext uri="{FF2B5EF4-FFF2-40B4-BE49-F238E27FC236}">
                  <a16:creationId xmlns:a16="http://schemas.microsoft.com/office/drawing/2014/main" id="{DD8E3EC6-ABF8-002D-D0E2-A7D4514885A2}"/>
                </a:ext>
              </a:extLst>
            </p:cNvPr>
            <p:cNvSpPr/>
            <p:nvPr/>
          </p:nvSpPr>
          <p:spPr>
            <a:xfrm>
              <a:off x="4772025" y="4056062"/>
              <a:ext cx="1611312" cy="1608137"/>
            </a:xfrm>
            <a:custGeom>
              <a:avLst/>
              <a:gdLst/>
              <a:ahLst/>
              <a:cxnLst/>
              <a:rect l="l" t="t" r="r" b="b"/>
              <a:pathLst>
                <a:path w="408" h="407" extrusionOk="0">
                  <a:moveTo>
                    <a:pt x="399" y="195"/>
                  </a:moveTo>
                  <a:cubicBezTo>
                    <a:pt x="408" y="182"/>
                    <a:pt x="403" y="165"/>
                    <a:pt x="390" y="158"/>
                  </a:cubicBezTo>
                  <a:cubicBezTo>
                    <a:pt x="332" y="125"/>
                    <a:pt x="332" y="125"/>
                    <a:pt x="332" y="125"/>
                  </a:cubicBezTo>
                  <a:cubicBezTo>
                    <a:pt x="319" y="117"/>
                    <a:pt x="313" y="120"/>
                    <a:pt x="312" y="132"/>
                  </a:cubicBezTo>
                  <a:cubicBezTo>
                    <a:pt x="312" y="139"/>
                    <a:pt x="310" y="146"/>
                    <a:pt x="306" y="153"/>
                  </a:cubicBezTo>
                  <a:cubicBezTo>
                    <a:pt x="299" y="165"/>
                    <a:pt x="286" y="173"/>
                    <a:pt x="272" y="176"/>
                  </a:cubicBezTo>
                  <a:cubicBezTo>
                    <a:pt x="251" y="179"/>
                    <a:pt x="227" y="174"/>
                    <a:pt x="205" y="161"/>
                  </a:cubicBezTo>
                  <a:cubicBezTo>
                    <a:pt x="182" y="148"/>
                    <a:pt x="166" y="130"/>
                    <a:pt x="158" y="110"/>
                  </a:cubicBezTo>
                  <a:cubicBezTo>
                    <a:pt x="153" y="96"/>
                    <a:pt x="154" y="81"/>
                    <a:pt x="161" y="69"/>
                  </a:cubicBezTo>
                  <a:cubicBezTo>
                    <a:pt x="165" y="63"/>
                    <a:pt x="170" y="57"/>
                    <a:pt x="176" y="53"/>
                  </a:cubicBezTo>
                  <a:cubicBezTo>
                    <a:pt x="186" y="47"/>
                    <a:pt x="186" y="40"/>
                    <a:pt x="172" y="32"/>
                  </a:cubicBezTo>
                  <a:cubicBezTo>
                    <a:pt x="130" y="7"/>
                    <a:pt x="130" y="7"/>
                    <a:pt x="130" y="7"/>
                  </a:cubicBezTo>
                  <a:cubicBezTo>
                    <a:pt x="117" y="0"/>
                    <a:pt x="100" y="4"/>
                    <a:pt x="91" y="16"/>
                  </a:cubicBezTo>
                  <a:cubicBezTo>
                    <a:pt x="66" y="50"/>
                    <a:pt x="35" y="78"/>
                    <a:pt x="0" y="99"/>
                  </a:cubicBezTo>
                  <a:cubicBezTo>
                    <a:pt x="177" y="407"/>
                    <a:pt x="177" y="407"/>
                    <a:pt x="177" y="407"/>
                  </a:cubicBezTo>
                  <a:cubicBezTo>
                    <a:pt x="267" y="355"/>
                    <a:pt x="343" y="282"/>
                    <a:pt x="399" y="195"/>
                  </a:cubicBezTo>
                  <a:close/>
                </a:path>
              </a:pathLst>
            </a:custGeom>
            <a:solidFill>
              <a:srgbClr val="535353"/>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31" name="Google Shape;360;p21">
              <a:extLst>
                <a:ext uri="{FF2B5EF4-FFF2-40B4-BE49-F238E27FC236}">
                  <a16:creationId xmlns:a16="http://schemas.microsoft.com/office/drawing/2014/main" id="{8156720C-E7D0-38A9-5E14-121E7BC6D2A0}"/>
                </a:ext>
              </a:extLst>
            </p:cNvPr>
            <p:cNvSpPr/>
            <p:nvPr/>
          </p:nvSpPr>
          <p:spPr>
            <a:xfrm>
              <a:off x="2028825" y="4043362"/>
              <a:ext cx="1573212" cy="1620837"/>
            </a:xfrm>
            <a:custGeom>
              <a:avLst/>
              <a:gdLst/>
              <a:ahLst/>
              <a:cxnLst/>
              <a:rect l="l" t="t" r="r" b="b"/>
              <a:pathLst>
                <a:path w="398" h="410" extrusionOk="0">
                  <a:moveTo>
                    <a:pt x="319" y="36"/>
                  </a:moveTo>
                  <a:cubicBezTo>
                    <a:pt x="310" y="25"/>
                    <a:pt x="292" y="20"/>
                    <a:pt x="279" y="28"/>
                  </a:cubicBezTo>
                  <a:cubicBezTo>
                    <a:pt x="207" y="69"/>
                    <a:pt x="207" y="69"/>
                    <a:pt x="207" y="69"/>
                  </a:cubicBezTo>
                  <a:cubicBezTo>
                    <a:pt x="194" y="77"/>
                    <a:pt x="180" y="84"/>
                    <a:pt x="176" y="83"/>
                  </a:cubicBezTo>
                  <a:cubicBezTo>
                    <a:pt x="174" y="82"/>
                    <a:pt x="172" y="81"/>
                    <a:pt x="171" y="79"/>
                  </a:cubicBezTo>
                  <a:cubicBezTo>
                    <a:pt x="166" y="71"/>
                    <a:pt x="162" y="63"/>
                    <a:pt x="166" y="54"/>
                  </a:cubicBezTo>
                  <a:cubicBezTo>
                    <a:pt x="169" y="49"/>
                    <a:pt x="172" y="44"/>
                    <a:pt x="175" y="39"/>
                  </a:cubicBezTo>
                  <a:cubicBezTo>
                    <a:pt x="183" y="24"/>
                    <a:pt x="175" y="6"/>
                    <a:pt x="158" y="3"/>
                  </a:cubicBezTo>
                  <a:cubicBezTo>
                    <a:pt x="141" y="0"/>
                    <a:pt x="122" y="6"/>
                    <a:pt x="107" y="15"/>
                  </a:cubicBezTo>
                  <a:cubicBezTo>
                    <a:pt x="91" y="24"/>
                    <a:pt x="77" y="37"/>
                    <a:pt x="71" y="54"/>
                  </a:cubicBezTo>
                  <a:cubicBezTo>
                    <a:pt x="64" y="70"/>
                    <a:pt x="75" y="86"/>
                    <a:pt x="93" y="86"/>
                  </a:cubicBezTo>
                  <a:cubicBezTo>
                    <a:pt x="99" y="86"/>
                    <a:pt x="104" y="86"/>
                    <a:pt x="110" y="86"/>
                  </a:cubicBezTo>
                  <a:cubicBezTo>
                    <a:pt x="120" y="87"/>
                    <a:pt x="125" y="94"/>
                    <a:pt x="129" y="103"/>
                  </a:cubicBezTo>
                  <a:cubicBezTo>
                    <a:pt x="130" y="105"/>
                    <a:pt x="130" y="107"/>
                    <a:pt x="130" y="110"/>
                  </a:cubicBezTo>
                  <a:cubicBezTo>
                    <a:pt x="129" y="113"/>
                    <a:pt x="116" y="122"/>
                    <a:pt x="103" y="129"/>
                  </a:cubicBezTo>
                  <a:cubicBezTo>
                    <a:pt x="18" y="178"/>
                    <a:pt x="18" y="178"/>
                    <a:pt x="18" y="178"/>
                  </a:cubicBezTo>
                  <a:cubicBezTo>
                    <a:pt x="5" y="186"/>
                    <a:pt x="0" y="203"/>
                    <a:pt x="9" y="215"/>
                  </a:cubicBezTo>
                  <a:cubicBezTo>
                    <a:pt x="64" y="295"/>
                    <a:pt x="136" y="362"/>
                    <a:pt x="220" y="410"/>
                  </a:cubicBezTo>
                  <a:cubicBezTo>
                    <a:pt x="398" y="102"/>
                    <a:pt x="398" y="102"/>
                    <a:pt x="398" y="102"/>
                  </a:cubicBezTo>
                  <a:cubicBezTo>
                    <a:pt x="368" y="85"/>
                    <a:pt x="341" y="62"/>
                    <a:pt x="319" y="36"/>
                  </a:cubicBezTo>
                  <a:close/>
                </a:path>
              </a:pathLst>
            </a:custGeom>
            <a:solidFill>
              <a:srgbClr val="6C6C6C"/>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sp>
          <p:nvSpPr>
            <p:cNvPr id="32" name="Google Shape;361;p21">
              <a:extLst>
                <a:ext uri="{FF2B5EF4-FFF2-40B4-BE49-F238E27FC236}">
                  <a16:creationId xmlns:a16="http://schemas.microsoft.com/office/drawing/2014/main" id="{18E83967-BCDC-C49A-B82F-42A66FB199E2}"/>
                </a:ext>
              </a:extLst>
            </p:cNvPr>
            <p:cNvSpPr/>
            <p:nvPr/>
          </p:nvSpPr>
          <p:spPr>
            <a:xfrm>
              <a:off x="2898775" y="4446587"/>
              <a:ext cx="2571750" cy="1562100"/>
            </a:xfrm>
            <a:custGeom>
              <a:avLst/>
              <a:gdLst/>
              <a:ahLst/>
              <a:cxnLst/>
              <a:rect l="l" t="t" r="r" b="b"/>
              <a:pathLst>
                <a:path w="651" h="395" extrusionOk="0">
                  <a:moveTo>
                    <a:pt x="178" y="0"/>
                  </a:moveTo>
                  <a:cubicBezTo>
                    <a:pt x="0" y="308"/>
                    <a:pt x="0" y="308"/>
                    <a:pt x="0" y="308"/>
                  </a:cubicBezTo>
                  <a:cubicBezTo>
                    <a:pt x="95" y="363"/>
                    <a:pt x="206" y="395"/>
                    <a:pt x="325" y="395"/>
                  </a:cubicBezTo>
                  <a:cubicBezTo>
                    <a:pt x="444" y="395"/>
                    <a:pt x="555" y="364"/>
                    <a:pt x="651" y="308"/>
                  </a:cubicBezTo>
                  <a:cubicBezTo>
                    <a:pt x="474" y="0"/>
                    <a:pt x="474" y="0"/>
                    <a:pt x="474" y="0"/>
                  </a:cubicBezTo>
                  <a:cubicBezTo>
                    <a:pt x="430" y="25"/>
                    <a:pt x="379" y="40"/>
                    <a:pt x="325" y="40"/>
                  </a:cubicBezTo>
                  <a:cubicBezTo>
                    <a:pt x="271" y="40"/>
                    <a:pt x="221" y="25"/>
                    <a:pt x="178" y="0"/>
                  </a:cubicBezTo>
                  <a:close/>
                </a:path>
              </a:pathLst>
            </a:custGeom>
            <a:solidFill>
              <a:srgbClr val="636363"/>
            </a:solidFill>
            <a:ln>
              <a:noFill/>
            </a:ln>
          </p:spPr>
          <p:txBody>
            <a:bodyPr spcFirstLastPara="1" wrap="square" lIns="68569" tIns="34275" rIns="68569" bIns="34275" anchor="t" anchorCtr="0">
              <a:noAutofit/>
            </a:bodyPr>
            <a:lstStyle/>
            <a:p>
              <a:pPr defTabSz="685800">
                <a:buClrTx/>
              </a:pPr>
              <a:endParaRPr sz="1350" kern="1200">
                <a:solidFill>
                  <a:prstClr val="black"/>
                </a:solidFill>
                <a:latin typeface="Calibri"/>
                <a:ea typeface="Calibri"/>
                <a:cs typeface="Calibri"/>
                <a:sym typeface="Calibri"/>
              </a:endParaRPr>
            </a:p>
          </p:txBody>
        </p:sp>
      </p:grpSp>
      <p:sp>
        <p:nvSpPr>
          <p:cNvPr id="37" name="Content Placeholder 2">
            <a:extLst>
              <a:ext uri="{FF2B5EF4-FFF2-40B4-BE49-F238E27FC236}">
                <a16:creationId xmlns:a16="http://schemas.microsoft.com/office/drawing/2014/main" id="{6427642D-99B7-2309-2818-9EA24205144E}"/>
              </a:ext>
            </a:extLst>
          </p:cNvPr>
          <p:cNvSpPr txBox="1">
            <a:spLocks/>
          </p:cNvSpPr>
          <p:nvPr/>
        </p:nvSpPr>
        <p:spPr>
          <a:xfrm>
            <a:off x="1524713" y="1516433"/>
            <a:ext cx="1564371" cy="799237"/>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a:solidFill>
                  <a:srgbClr val="000000"/>
                </a:solidFill>
              </a:rPr>
              <a:t>El </a:t>
            </a:r>
            <a:r>
              <a:rPr lang="en-US" sz="1350" b="1" dirty="0" err="1">
                <a:solidFill>
                  <a:srgbClr val="000000"/>
                </a:solidFill>
              </a:rPr>
              <a:t>problema</a:t>
            </a:r>
            <a:endParaRPr lang="en-US" sz="1350" b="1" dirty="0">
              <a:solidFill>
                <a:srgbClr val="000000"/>
              </a:solidFill>
            </a:endParaRPr>
          </a:p>
          <a:p>
            <a:pPr marL="0" indent="0" algn="ctr" defTabSz="685800">
              <a:spcBef>
                <a:spcPts val="750"/>
              </a:spcBef>
              <a:buClrTx/>
              <a:buNone/>
            </a:pPr>
            <a:r>
              <a:rPr lang="en-US" sz="1350" dirty="0">
                <a:solidFill>
                  <a:srgbClr val="000000"/>
                </a:solidFill>
              </a:rPr>
              <a:t>¿</a:t>
            </a:r>
            <a:r>
              <a:rPr lang="en-US" sz="1350" dirty="0" err="1">
                <a:solidFill>
                  <a:srgbClr val="000000"/>
                </a:solidFill>
              </a:rPr>
              <a:t>Comenzamos</a:t>
            </a:r>
            <a:r>
              <a:rPr lang="en-US" sz="1350" dirty="0">
                <a:solidFill>
                  <a:srgbClr val="000000"/>
                </a:solidFill>
              </a:rPr>
              <a:t> con </a:t>
            </a:r>
            <a:r>
              <a:rPr lang="en-US" sz="1350" dirty="0" err="1">
                <a:solidFill>
                  <a:srgbClr val="000000"/>
                </a:solidFill>
              </a:rPr>
              <a:t>los</a:t>
            </a:r>
            <a:r>
              <a:rPr lang="en-US" sz="1350" dirty="0">
                <a:solidFill>
                  <a:srgbClr val="000000"/>
                </a:solidFill>
              </a:rPr>
              <a:t> </a:t>
            </a:r>
            <a:r>
              <a:rPr lang="en-US" sz="1350" dirty="0" err="1">
                <a:solidFill>
                  <a:srgbClr val="000000"/>
                </a:solidFill>
              </a:rPr>
              <a:t>datos</a:t>
            </a:r>
            <a:r>
              <a:rPr lang="en-US" sz="1350" dirty="0">
                <a:solidFill>
                  <a:srgbClr val="000000"/>
                </a:solidFill>
              </a:rPr>
              <a:t>?</a:t>
            </a:r>
          </a:p>
        </p:txBody>
      </p:sp>
      <p:sp>
        <p:nvSpPr>
          <p:cNvPr id="38" name="Content Placeholder 2">
            <a:extLst>
              <a:ext uri="{FF2B5EF4-FFF2-40B4-BE49-F238E27FC236}">
                <a16:creationId xmlns:a16="http://schemas.microsoft.com/office/drawing/2014/main" id="{7C755C8A-FEBE-211B-9425-C98124BA3AE8}"/>
              </a:ext>
            </a:extLst>
          </p:cNvPr>
          <p:cNvSpPr txBox="1">
            <a:spLocks/>
          </p:cNvSpPr>
          <p:nvPr/>
        </p:nvSpPr>
        <p:spPr>
          <a:xfrm>
            <a:off x="5821729" y="1460922"/>
            <a:ext cx="1689722" cy="85150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a:solidFill>
                  <a:srgbClr val="000000"/>
                </a:solidFill>
              </a:rPr>
              <a:t>La audiencia</a:t>
            </a:r>
          </a:p>
          <a:p>
            <a:pPr marL="0" indent="0" algn="ctr" defTabSz="685800">
              <a:spcBef>
                <a:spcPts val="750"/>
              </a:spcBef>
              <a:buClrTx/>
              <a:buNone/>
            </a:pPr>
            <a:r>
              <a:rPr lang="en-US" sz="1350" dirty="0">
                <a:solidFill>
                  <a:srgbClr val="000000"/>
                </a:solidFill>
              </a:rPr>
              <a:t>¿</a:t>
            </a:r>
            <a:r>
              <a:rPr lang="en-US" sz="1350" dirty="0" err="1">
                <a:solidFill>
                  <a:srgbClr val="000000"/>
                </a:solidFill>
              </a:rPr>
              <a:t>Contexto</a:t>
            </a:r>
            <a:r>
              <a:rPr lang="en-US" sz="1350" dirty="0">
                <a:solidFill>
                  <a:srgbClr val="000000"/>
                </a:solidFill>
              </a:rPr>
              <a:t>? ¿</a:t>
            </a:r>
            <a:r>
              <a:rPr lang="en-US" sz="1350" dirty="0" err="1">
                <a:solidFill>
                  <a:srgbClr val="000000"/>
                </a:solidFill>
              </a:rPr>
              <a:t>Necesidades</a:t>
            </a:r>
            <a:r>
              <a:rPr lang="en-US" sz="1350" dirty="0">
                <a:solidFill>
                  <a:srgbClr val="000000"/>
                </a:solidFill>
              </a:rPr>
              <a:t> y </a:t>
            </a:r>
            <a:r>
              <a:rPr lang="en-US" sz="1350" dirty="0" err="1">
                <a:solidFill>
                  <a:srgbClr val="000000"/>
                </a:solidFill>
              </a:rPr>
              <a:t>objetivos</a:t>
            </a:r>
            <a:r>
              <a:rPr lang="en-US" sz="1350" dirty="0">
                <a:solidFill>
                  <a:srgbClr val="000000"/>
                </a:solidFill>
              </a:rPr>
              <a:t>?</a:t>
            </a:r>
          </a:p>
        </p:txBody>
      </p:sp>
      <p:sp>
        <p:nvSpPr>
          <p:cNvPr id="39" name="Content Placeholder 2">
            <a:extLst>
              <a:ext uri="{FF2B5EF4-FFF2-40B4-BE49-F238E27FC236}">
                <a16:creationId xmlns:a16="http://schemas.microsoft.com/office/drawing/2014/main" id="{1E6334FA-B8F8-913E-55FF-064081554A41}"/>
              </a:ext>
            </a:extLst>
          </p:cNvPr>
          <p:cNvSpPr txBox="1">
            <a:spLocks/>
          </p:cNvSpPr>
          <p:nvPr/>
        </p:nvSpPr>
        <p:spPr>
          <a:xfrm>
            <a:off x="3211591" y="4489317"/>
            <a:ext cx="2554466" cy="65844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a:solidFill>
                  <a:srgbClr val="000000"/>
                </a:solidFill>
              </a:rPr>
              <a:t>El ”</a:t>
            </a:r>
            <a:r>
              <a:rPr lang="en-US" sz="1350" b="1" dirty="0" err="1">
                <a:solidFill>
                  <a:srgbClr val="000000"/>
                </a:solidFill>
              </a:rPr>
              <a:t>apoyo</a:t>
            </a:r>
            <a:r>
              <a:rPr lang="en-US" sz="1350" b="1" dirty="0">
                <a:solidFill>
                  <a:srgbClr val="000000"/>
                </a:solidFill>
              </a:rPr>
              <a:t>! al </a:t>
            </a:r>
            <a:r>
              <a:rPr lang="en-US" sz="1350" b="1" dirty="0" err="1">
                <a:solidFill>
                  <a:srgbClr val="000000"/>
                </a:solidFill>
              </a:rPr>
              <a:t>mensaje</a:t>
            </a:r>
            <a:endParaRPr lang="en-US" sz="1350" b="1" i="1" dirty="0">
              <a:solidFill>
                <a:srgbClr val="000000"/>
              </a:solidFill>
            </a:endParaRPr>
          </a:p>
          <a:p>
            <a:pPr marL="0" indent="0" algn="ctr" defTabSz="685800">
              <a:spcBef>
                <a:spcPts val="750"/>
              </a:spcBef>
              <a:buClrTx/>
              <a:buNone/>
            </a:pPr>
            <a:r>
              <a:rPr lang="en-US" sz="1350" dirty="0">
                <a:solidFill>
                  <a:srgbClr val="000000"/>
                </a:solidFill>
              </a:rPr>
              <a:t>¿</a:t>
            </a:r>
            <a:r>
              <a:rPr lang="en-US" sz="1350" dirty="0" err="1">
                <a:solidFill>
                  <a:srgbClr val="000000"/>
                </a:solidFill>
              </a:rPr>
              <a:t>Gráficos</a:t>
            </a:r>
            <a:r>
              <a:rPr lang="en-US" sz="1350" dirty="0">
                <a:solidFill>
                  <a:srgbClr val="000000"/>
                </a:solidFill>
              </a:rPr>
              <a:t>? ¿</a:t>
            </a:r>
            <a:r>
              <a:rPr lang="en-US" sz="1350" dirty="0" err="1">
                <a:solidFill>
                  <a:srgbClr val="000000"/>
                </a:solidFill>
              </a:rPr>
              <a:t>Cuáles</a:t>
            </a:r>
            <a:r>
              <a:rPr lang="en-US" sz="1350" dirty="0">
                <a:solidFill>
                  <a:srgbClr val="000000"/>
                </a:solidFill>
              </a:rPr>
              <a:t>?</a:t>
            </a:r>
          </a:p>
        </p:txBody>
      </p:sp>
      <p:pic>
        <p:nvPicPr>
          <p:cNvPr id="41" name="Graphic 40" descr="Lightbulb with solid fill">
            <a:extLst>
              <a:ext uri="{FF2B5EF4-FFF2-40B4-BE49-F238E27FC236}">
                <a16:creationId xmlns:a16="http://schemas.microsoft.com/office/drawing/2014/main" id="{D8EE0092-2B91-771C-6BE2-9076AF45D3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7306" y="2250187"/>
            <a:ext cx="585182" cy="585182"/>
          </a:xfrm>
          <a:prstGeom prst="rect">
            <a:avLst/>
          </a:prstGeom>
        </p:spPr>
      </p:pic>
      <p:pic>
        <p:nvPicPr>
          <p:cNvPr id="43" name="Graphic 42" descr="User outline">
            <a:extLst>
              <a:ext uri="{FF2B5EF4-FFF2-40B4-BE49-F238E27FC236}">
                <a16:creationId xmlns:a16="http://schemas.microsoft.com/office/drawing/2014/main" id="{DE823933-425A-EE5A-85BC-2E31B8D5C1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0256" y="2195105"/>
            <a:ext cx="685800" cy="685800"/>
          </a:xfrm>
          <a:prstGeom prst="rect">
            <a:avLst/>
          </a:prstGeom>
        </p:spPr>
      </p:pic>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23463" y="3616306"/>
            <a:ext cx="685800" cy="685800"/>
          </a:xfrm>
          <a:prstGeom prst="rect">
            <a:avLst/>
          </a:prstGeom>
        </p:spPr>
      </p:pic>
    </p:spTree>
    <p:extLst>
      <p:ext uri="{BB962C8B-B14F-4D97-AF65-F5344CB8AC3E}">
        <p14:creationId xmlns:p14="http://schemas.microsoft.com/office/powerpoint/2010/main" val="302237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Un ejemplo de flujo de trabajo</a:t>
            </a:r>
            <a:r>
              <a:rPr lang="es-ES_tradnl" baseline="30000" dirty="0"/>
              <a:t>2</a:t>
            </a:r>
            <a:endParaRPr lang="es-ES_tradnl" dirty="0"/>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17</a:t>
            </a:fld>
            <a:endParaRPr lang="en-CO" kern="1200">
              <a:solidFill>
                <a:prstClr val="white"/>
              </a:solidFill>
              <a:ea typeface="+mn-ea"/>
            </a:endParaRPr>
          </a:p>
        </p:txBody>
      </p:sp>
      <p:pic>
        <p:nvPicPr>
          <p:cNvPr id="6146" name="Picture 2">
            <a:extLst>
              <a:ext uri="{FF2B5EF4-FFF2-40B4-BE49-F238E27FC236}">
                <a16:creationId xmlns:a16="http://schemas.microsoft.com/office/drawing/2014/main" id="{6D03E389-957B-7E78-2CE2-D57857390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4029" y="89395"/>
            <a:ext cx="1133732" cy="170059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629;p30">
            <a:extLst>
              <a:ext uri="{FF2B5EF4-FFF2-40B4-BE49-F238E27FC236}">
                <a16:creationId xmlns:a16="http://schemas.microsoft.com/office/drawing/2014/main" id="{BEB62BB0-D421-8DC5-BBAF-5D1F914319BD}"/>
              </a:ext>
            </a:extLst>
          </p:cNvPr>
          <p:cNvSpPr/>
          <p:nvPr/>
        </p:nvSpPr>
        <p:spPr>
          <a:xfrm>
            <a:off x="1468041" y="2357036"/>
            <a:ext cx="1081088" cy="634603"/>
          </a:xfrm>
          <a:custGeom>
            <a:avLst/>
            <a:gdLst/>
            <a:ahLst/>
            <a:cxnLst/>
            <a:rect l="l" t="t" r="r" b="b"/>
            <a:pathLst>
              <a:path w="346" h="203" extrusionOk="0">
                <a:moveTo>
                  <a:pt x="0" y="0"/>
                </a:moveTo>
                <a:cubicBezTo>
                  <a:pt x="101" y="102"/>
                  <a:pt x="245" y="102"/>
                  <a:pt x="346" y="0"/>
                </a:cubicBezTo>
                <a:cubicBezTo>
                  <a:pt x="346" y="203"/>
                  <a:pt x="346" y="203"/>
                  <a:pt x="346" y="203"/>
                </a:cubicBezTo>
                <a:cubicBezTo>
                  <a:pt x="245" y="102"/>
                  <a:pt x="101" y="102"/>
                  <a:pt x="0" y="203"/>
                </a:cubicBezTo>
                <a:lnTo>
                  <a:pt x="0" y="0"/>
                </a:lnTo>
                <a:close/>
              </a:path>
            </a:pathLst>
          </a:custGeom>
          <a:solidFill>
            <a:srgbClr val="EDEDED"/>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1" name="Google Shape;630;p30">
            <a:extLst>
              <a:ext uri="{FF2B5EF4-FFF2-40B4-BE49-F238E27FC236}">
                <a16:creationId xmlns:a16="http://schemas.microsoft.com/office/drawing/2014/main" id="{10AB97FD-3C9D-2CE7-0080-FCE91DC02175}"/>
              </a:ext>
            </a:extLst>
          </p:cNvPr>
          <p:cNvSpPr/>
          <p:nvPr/>
        </p:nvSpPr>
        <p:spPr>
          <a:xfrm>
            <a:off x="3183732" y="2357036"/>
            <a:ext cx="1084659" cy="634603"/>
          </a:xfrm>
          <a:custGeom>
            <a:avLst/>
            <a:gdLst/>
            <a:ahLst/>
            <a:cxnLst/>
            <a:rect l="l" t="t" r="r" b="b"/>
            <a:pathLst>
              <a:path w="347" h="203" extrusionOk="0">
                <a:moveTo>
                  <a:pt x="0" y="0"/>
                </a:moveTo>
                <a:cubicBezTo>
                  <a:pt x="102" y="102"/>
                  <a:pt x="245" y="102"/>
                  <a:pt x="347" y="0"/>
                </a:cubicBezTo>
                <a:cubicBezTo>
                  <a:pt x="347" y="203"/>
                  <a:pt x="347" y="203"/>
                  <a:pt x="347" y="203"/>
                </a:cubicBezTo>
                <a:cubicBezTo>
                  <a:pt x="245" y="102"/>
                  <a:pt x="102" y="102"/>
                  <a:pt x="0" y="203"/>
                </a:cubicBezTo>
                <a:lnTo>
                  <a:pt x="0" y="0"/>
                </a:lnTo>
                <a:close/>
              </a:path>
            </a:pathLst>
          </a:custGeom>
          <a:solidFill>
            <a:srgbClr val="EDEDED"/>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2" name="Google Shape;631;p30">
            <a:extLst>
              <a:ext uri="{FF2B5EF4-FFF2-40B4-BE49-F238E27FC236}">
                <a16:creationId xmlns:a16="http://schemas.microsoft.com/office/drawing/2014/main" id="{6DB28A1A-1FE7-FC38-8284-1F000DF72910}"/>
              </a:ext>
            </a:extLst>
          </p:cNvPr>
          <p:cNvSpPr/>
          <p:nvPr/>
        </p:nvSpPr>
        <p:spPr>
          <a:xfrm>
            <a:off x="4899422" y="2357036"/>
            <a:ext cx="1084659" cy="634603"/>
          </a:xfrm>
          <a:custGeom>
            <a:avLst/>
            <a:gdLst/>
            <a:ahLst/>
            <a:cxnLst/>
            <a:rect l="l" t="t" r="r" b="b"/>
            <a:pathLst>
              <a:path w="347" h="203" extrusionOk="0">
                <a:moveTo>
                  <a:pt x="0" y="0"/>
                </a:moveTo>
                <a:cubicBezTo>
                  <a:pt x="102" y="102"/>
                  <a:pt x="245" y="102"/>
                  <a:pt x="347" y="0"/>
                </a:cubicBezTo>
                <a:cubicBezTo>
                  <a:pt x="347" y="203"/>
                  <a:pt x="347" y="203"/>
                  <a:pt x="347" y="203"/>
                </a:cubicBezTo>
                <a:cubicBezTo>
                  <a:pt x="245" y="102"/>
                  <a:pt x="102" y="102"/>
                  <a:pt x="0" y="203"/>
                </a:cubicBezTo>
                <a:lnTo>
                  <a:pt x="0" y="0"/>
                </a:lnTo>
                <a:close/>
              </a:path>
            </a:pathLst>
          </a:custGeom>
          <a:solidFill>
            <a:srgbClr val="EDEDED"/>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3" name="Google Shape;632;p30">
            <a:extLst>
              <a:ext uri="{FF2B5EF4-FFF2-40B4-BE49-F238E27FC236}">
                <a16:creationId xmlns:a16="http://schemas.microsoft.com/office/drawing/2014/main" id="{282FD194-8D64-E7A8-A10C-EF581C07E4AC}"/>
              </a:ext>
            </a:extLst>
          </p:cNvPr>
          <p:cNvSpPr/>
          <p:nvPr/>
        </p:nvSpPr>
        <p:spPr>
          <a:xfrm>
            <a:off x="701279" y="2224876"/>
            <a:ext cx="897731" cy="897731"/>
          </a:xfrm>
          <a:prstGeom prst="ellipse">
            <a:avLst/>
          </a:prstGeom>
          <a:solidFill>
            <a:srgbClr val="41CBD8"/>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4" name="Google Shape;633;p30">
            <a:extLst>
              <a:ext uri="{FF2B5EF4-FFF2-40B4-BE49-F238E27FC236}">
                <a16:creationId xmlns:a16="http://schemas.microsoft.com/office/drawing/2014/main" id="{3179112F-C0D8-9E83-3B8A-AB2826148037}"/>
              </a:ext>
            </a:extLst>
          </p:cNvPr>
          <p:cNvSpPr/>
          <p:nvPr/>
        </p:nvSpPr>
        <p:spPr>
          <a:xfrm>
            <a:off x="2418160" y="2224876"/>
            <a:ext cx="896540" cy="897731"/>
          </a:xfrm>
          <a:prstGeom prst="ellipse">
            <a:avLst/>
          </a:prstGeom>
          <a:solidFill>
            <a:srgbClr val="41CBD8"/>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5" name="Google Shape;634;p30">
            <a:extLst>
              <a:ext uri="{FF2B5EF4-FFF2-40B4-BE49-F238E27FC236}">
                <a16:creationId xmlns:a16="http://schemas.microsoft.com/office/drawing/2014/main" id="{FD565003-000C-6265-D47D-453D4508E887}"/>
              </a:ext>
            </a:extLst>
          </p:cNvPr>
          <p:cNvSpPr/>
          <p:nvPr/>
        </p:nvSpPr>
        <p:spPr>
          <a:xfrm>
            <a:off x="4136232" y="2224876"/>
            <a:ext cx="894159" cy="897731"/>
          </a:xfrm>
          <a:prstGeom prst="ellipse">
            <a:avLst/>
          </a:prstGeom>
          <a:solidFill>
            <a:srgbClr val="41CBD8"/>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6" name="Google Shape;635;p30">
            <a:extLst>
              <a:ext uri="{FF2B5EF4-FFF2-40B4-BE49-F238E27FC236}">
                <a16:creationId xmlns:a16="http://schemas.microsoft.com/office/drawing/2014/main" id="{2488AD53-22AD-7BDA-B69D-F3F5B8EF2C19}"/>
              </a:ext>
            </a:extLst>
          </p:cNvPr>
          <p:cNvSpPr/>
          <p:nvPr/>
        </p:nvSpPr>
        <p:spPr>
          <a:xfrm>
            <a:off x="6618685" y="2357036"/>
            <a:ext cx="1081088" cy="634603"/>
          </a:xfrm>
          <a:custGeom>
            <a:avLst/>
            <a:gdLst/>
            <a:ahLst/>
            <a:cxnLst/>
            <a:rect l="l" t="t" r="r" b="b"/>
            <a:pathLst>
              <a:path w="346" h="203" extrusionOk="0">
                <a:moveTo>
                  <a:pt x="0" y="0"/>
                </a:moveTo>
                <a:cubicBezTo>
                  <a:pt x="101" y="102"/>
                  <a:pt x="245" y="102"/>
                  <a:pt x="346" y="0"/>
                </a:cubicBezTo>
                <a:cubicBezTo>
                  <a:pt x="346" y="203"/>
                  <a:pt x="346" y="203"/>
                  <a:pt x="346" y="203"/>
                </a:cubicBezTo>
                <a:cubicBezTo>
                  <a:pt x="245" y="102"/>
                  <a:pt x="101" y="102"/>
                  <a:pt x="0" y="203"/>
                </a:cubicBezTo>
                <a:lnTo>
                  <a:pt x="0" y="0"/>
                </a:lnTo>
                <a:close/>
              </a:path>
            </a:pathLst>
          </a:custGeom>
          <a:solidFill>
            <a:srgbClr val="EDEDED"/>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7" name="Google Shape;636;p30">
            <a:extLst>
              <a:ext uri="{FF2B5EF4-FFF2-40B4-BE49-F238E27FC236}">
                <a16:creationId xmlns:a16="http://schemas.microsoft.com/office/drawing/2014/main" id="{FD2ACA46-F09A-F461-39E5-43FD3CE2DA3C}"/>
              </a:ext>
            </a:extLst>
          </p:cNvPr>
          <p:cNvSpPr/>
          <p:nvPr/>
        </p:nvSpPr>
        <p:spPr>
          <a:xfrm>
            <a:off x="7567614" y="2224876"/>
            <a:ext cx="897731" cy="897731"/>
          </a:xfrm>
          <a:prstGeom prst="ellipse">
            <a:avLst/>
          </a:prstGeom>
          <a:solidFill>
            <a:srgbClr val="41CBD8"/>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8" name="Google Shape;637;p30">
            <a:extLst>
              <a:ext uri="{FF2B5EF4-FFF2-40B4-BE49-F238E27FC236}">
                <a16:creationId xmlns:a16="http://schemas.microsoft.com/office/drawing/2014/main" id="{E22A65A4-641E-BFA8-B1F5-02D467F3E396}"/>
              </a:ext>
            </a:extLst>
          </p:cNvPr>
          <p:cNvSpPr/>
          <p:nvPr/>
        </p:nvSpPr>
        <p:spPr>
          <a:xfrm>
            <a:off x="5851923" y="2224876"/>
            <a:ext cx="897731" cy="897731"/>
          </a:xfrm>
          <a:prstGeom prst="ellipse">
            <a:avLst/>
          </a:prstGeom>
          <a:solidFill>
            <a:srgbClr val="41CBD8"/>
          </a:solidFill>
          <a:ln>
            <a:noFill/>
          </a:ln>
        </p:spPr>
        <p:txBody>
          <a:bodyPr spcFirstLastPara="1" wrap="square" lIns="68569" tIns="34275" rIns="68569" bIns="34275" anchor="t" anchorCtr="0">
            <a:noAutofit/>
          </a:bodyPr>
          <a:lstStyle/>
          <a:p>
            <a:pPr algn="ctr" defTabSz="685800">
              <a:buClrTx/>
            </a:pPr>
            <a:endParaRPr sz="1350" kern="1200">
              <a:solidFill>
                <a:prstClr val="black"/>
              </a:solidFill>
              <a:latin typeface="Calibri"/>
              <a:ea typeface="Calibri"/>
              <a:cs typeface="Calibri"/>
              <a:sym typeface="Calibri"/>
            </a:endParaRPr>
          </a:p>
        </p:txBody>
      </p:sp>
      <p:sp>
        <p:nvSpPr>
          <p:cNvPr id="19" name="Google Shape;638;p30">
            <a:extLst>
              <a:ext uri="{FF2B5EF4-FFF2-40B4-BE49-F238E27FC236}">
                <a16:creationId xmlns:a16="http://schemas.microsoft.com/office/drawing/2014/main" id="{FA2374E1-C27B-8A2B-08E3-3838729484B5}"/>
              </a:ext>
            </a:extLst>
          </p:cNvPr>
          <p:cNvSpPr txBox="1"/>
          <p:nvPr/>
        </p:nvSpPr>
        <p:spPr>
          <a:xfrm>
            <a:off x="776287" y="2520151"/>
            <a:ext cx="747713" cy="394097"/>
          </a:xfrm>
          <a:prstGeom prst="rect">
            <a:avLst/>
          </a:prstGeom>
          <a:noFill/>
          <a:ln>
            <a:noFill/>
          </a:ln>
        </p:spPr>
        <p:txBody>
          <a:bodyPr spcFirstLastPara="1" wrap="square" lIns="0" tIns="0" rIns="0" bIns="0" anchor="t" anchorCtr="0">
            <a:noAutofit/>
          </a:bodyPr>
          <a:lstStyle/>
          <a:p>
            <a:pPr algn="ctr" defTabSz="685800">
              <a:buClr>
                <a:srgbClr val="FFFFFF"/>
              </a:buClr>
              <a:buSzPts val="2800"/>
            </a:pPr>
            <a:r>
              <a:rPr lang="en-US" sz="2100" b="1" kern="1200" dirty="0">
                <a:solidFill>
                  <a:srgbClr val="FFFFFF"/>
                </a:solidFill>
                <a:latin typeface="Montserrat"/>
                <a:ea typeface="Montserrat"/>
                <a:cs typeface="Montserrat"/>
                <a:sym typeface="Montserrat"/>
              </a:rPr>
              <a:t>1</a:t>
            </a:r>
            <a:endParaRPr sz="1350" kern="1200" dirty="0">
              <a:solidFill>
                <a:prstClr val="black"/>
              </a:solidFill>
              <a:latin typeface="Calibri" panose="020F0502020204030204"/>
              <a:ea typeface="+mn-ea"/>
              <a:cs typeface="+mn-cs"/>
            </a:endParaRPr>
          </a:p>
        </p:txBody>
      </p:sp>
      <p:sp>
        <p:nvSpPr>
          <p:cNvPr id="20" name="Google Shape;639;p30">
            <a:extLst>
              <a:ext uri="{FF2B5EF4-FFF2-40B4-BE49-F238E27FC236}">
                <a16:creationId xmlns:a16="http://schemas.microsoft.com/office/drawing/2014/main" id="{AD4CA7B9-917F-1F96-7586-DFB651BF4EC5}"/>
              </a:ext>
            </a:extLst>
          </p:cNvPr>
          <p:cNvSpPr txBox="1"/>
          <p:nvPr/>
        </p:nvSpPr>
        <p:spPr>
          <a:xfrm>
            <a:off x="2487217" y="2520151"/>
            <a:ext cx="753665" cy="394097"/>
          </a:xfrm>
          <a:prstGeom prst="rect">
            <a:avLst/>
          </a:prstGeom>
          <a:noFill/>
          <a:ln>
            <a:noFill/>
          </a:ln>
        </p:spPr>
        <p:txBody>
          <a:bodyPr spcFirstLastPara="1" wrap="square" lIns="0" tIns="0" rIns="0" bIns="0" anchor="t" anchorCtr="0">
            <a:noAutofit/>
          </a:bodyPr>
          <a:lstStyle/>
          <a:p>
            <a:pPr algn="ctr" defTabSz="685800">
              <a:buClr>
                <a:srgbClr val="FFFFFF"/>
              </a:buClr>
              <a:buSzPts val="2800"/>
            </a:pPr>
            <a:r>
              <a:rPr lang="en-US" sz="2100" b="1" kern="1200" dirty="0">
                <a:solidFill>
                  <a:srgbClr val="FFFFFF"/>
                </a:solidFill>
                <a:latin typeface="Montserrat"/>
                <a:ea typeface="Montserrat"/>
                <a:cs typeface="Montserrat"/>
                <a:sym typeface="Montserrat"/>
              </a:rPr>
              <a:t>2</a:t>
            </a:r>
            <a:endParaRPr sz="1350" kern="1200" dirty="0">
              <a:solidFill>
                <a:prstClr val="black"/>
              </a:solidFill>
              <a:latin typeface="Calibri" panose="020F0502020204030204"/>
              <a:ea typeface="+mn-ea"/>
              <a:cs typeface="+mn-cs"/>
            </a:endParaRPr>
          </a:p>
        </p:txBody>
      </p:sp>
      <p:sp>
        <p:nvSpPr>
          <p:cNvPr id="21" name="Google Shape;640;p30">
            <a:extLst>
              <a:ext uri="{FF2B5EF4-FFF2-40B4-BE49-F238E27FC236}">
                <a16:creationId xmlns:a16="http://schemas.microsoft.com/office/drawing/2014/main" id="{84CF5212-3779-B3A0-35D4-4BF9A3876C6C}"/>
              </a:ext>
            </a:extLst>
          </p:cNvPr>
          <p:cNvSpPr txBox="1"/>
          <p:nvPr/>
        </p:nvSpPr>
        <p:spPr>
          <a:xfrm>
            <a:off x="4204693" y="2520151"/>
            <a:ext cx="757238" cy="394097"/>
          </a:xfrm>
          <a:prstGeom prst="rect">
            <a:avLst/>
          </a:prstGeom>
          <a:noFill/>
          <a:ln>
            <a:noFill/>
          </a:ln>
        </p:spPr>
        <p:txBody>
          <a:bodyPr spcFirstLastPara="1" wrap="square" lIns="0" tIns="0" rIns="0" bIns="0" anchor="t" anchorCtr="0">
            <a:noAutofit/>
          </a:bodyPr>
          <a:lstStyle/>
          <a:p>
            <a:pPr algn="ctr" defTabSz="685800">
              <a:buClr>
                <a:srgbClr val="4C4C4C"/>
              </a:buClr>
              <a:buSzPts val="2800"/>
            </a:pPr>
            <a:r>
              <a:rPr lang="en-US" sz="2100" b="1" kern="1200" dirty="0">
                <a:solidFill>
                  <a:prstClr val="white"/>
                </a:solidFill>
                <a:latin typeface="Montserrat"/>
                <a:ea typeface="Montserrat"/>
                <a:cs typeface="Montserrat"/>
                <a:sym typeface="Montserrat"/>
              </a:rPr>
              <a:t>3</a:t>
            </a:r>
            <a:endParaRPr sz="1350" kern="1200" dirty="0">
              <a:solidFill>
                <a:prstClr val="white"/>
              </a:solidFill>
              <a:latin typeface="Calibri" panose="020F0502020204030204"/>
              <a:ea typeface="+mn-ea"/>
              <a:cs typeface="+mn-cs"/>
            </a:endParaRPr>
          </a:p>
        </p:txBody>
      </p:sp>
      <p:sp>
        <p:nvSpPr>
          <p:cNvPr id="22" name="Google Shape;641;p30">
            <a:extLst>
              <a:ext uri="{FF2B5EF4-FFF2-40B4-BE49-F238E27FC236}">
                <a16:creationId xmlns:a16="http://schemas.microsoft.com/office/drawing/2014/main" id="{395CE4D6-683A-29EB-3AF4-8D2F0F90A264}"/>
              </a:ext>
            </a:extLst>
          </p:cNvPr>
          <p:cNvSpPr txBox="1"/>
          <p:nvPr/>
        </p:nvSpPr>
        <p:spPr>
          <a:xfrm>
            <a:off x="5909668" y="2520151"/>
            <a:ext cx="782240" cy="394097"/>
          </a:xfrm>
          <a:prstGeom prst="rect">
            <a:avLst/>
          </a:prstGeom>
          <a:noFill/>
          <a:ln>
            <a:noFill/>
          </a:ln>
        </p:spPr>
        <p:txBody>
          <a:bodyPr spcFirstLastPara="1" wrap="square" lIns="0" tIns="0" rIns="0" bIns="0" anchor="t" anchorCtr="0">
            <a:noAutofit/>
          </a:bodyPr>
          <a:lstStyle/>
          <a:p>
            <a:pPr algn="ctr" defTabSz="685800">
              <a:buClr>
                <a:srgbClr val="FFFFFF"/>
              </a:buClr>
              <a:buSzPts val="2800"/>
            </a:pPr>
            <a:r>
              <a:rPr lang="en-US" sz="2100" b="1" kern="1200" dirty="0">
                <a:solidFill>
                  <a:srgbClr val="FFFFFF"/>
                </a:solidFill>
                <a:latin typeface="Montserrat"/>
                <a:ea typeface="Montserrat"/>
                <a:cs typeface="Montserrat"/>
                <a:sym typeface="Montserrat"/>
              </a:rPr>
              <a:t>4</a:t>
            </a:r>
            <a:endParaRPr sz="1350" kern="1200" dirty="0">
              <a:solidFill>
                <a:prstClr val="black"/>
              </a:solidFill>
              <a:latin typeface="Calibri" panose="020F0502020204030204"/>
              <a:ea typeface="+mn-ea"/>
              <a:cs typeface="+mn-cs"/>
            </a:endParaRPr>
          </a:p>
        </p:txBody>
      </p:sp>
      <p:sp>
        <p:nvSpPr>
          <p:cNvPr id="23" name="Google Shape;642;p30">
            <a:extLst>
              <a:ext uri="{FF2B5EF4-FFF2-40B4-BE49-F238E27FC236}">
                <a16:creationId xmlns:a16="http://schemas.microsoft.com/office/drawing/2014/main" id="{30A3332B-EA83-A4C5-B451-D97AB3199028}"/>
              </a:ext>
            </a:extLst>
          </p:cNvPr>
          <p:cNvSpPr txBox="1"/>
          <p:nvPr/>
        </p:nvSpPr>
        <p:spPr>
          <a:xfrm>
            <a:off x="7605118" y="2520151"/>
            <a:ext cx="822722" cy="394097"/>
          </a:xfrm>
          <a:prstGeom prst="rect">
            <a:avLst/>
          </a:prstGeom>
          <a:noFill/>
          <a:ln>
            <a:noFill/>
          </a:ln>
        </p:spPr>
        <p:txBody>
          <a:bodyPr spcFirstLastPara="1" wrap="square" lIns="0" tIns="0" rIns="0" bIns="0" anchor="t" anchorCtr="0">
            <a:noAutofit/>
          </a:bodyPr>
          <a:lstStyle/>
          <a:p>
            <a:pPr algn="ctr" defTabSz="685800">
              <a:buClr>
                <a:srgbClr val="FFFFFF"/>
              </a:buClr>
              <a:buSzPts val="2800"/>
            </a:pPr>
            <a:r>
              <a:rPr lang="en-US" sz="2100" b="1" kern="1200" dirty="0">
                <a:solidFill>
                  <a:srgbClr val="FFFFFF"/>
                </a:solidFill>
                <a:latin typeface="Montserrat"/>
                <a:ea typeface="Montserrat"/>
                <a:cs typeface="Montserrat"/>
                <a:sym typeface="Montserrat"/>
              </a:rPr>
              <a:t>5</a:t>
            </a:r>
            <a:endParaRPr sz="1350" kern="1200" dirty="0">
              <a:solidFill>
                <a:prstClr val="black"/>
              </a:solidFill>
              <a:latin typeface="Calibri" panose="020F0502020204030204"/>
              <a:ea typeface="+mn-ea"/>
              <a:cs typeface="+mn-cs"/>
            </a:endParaRPr>
          </a:p>
        </p:txBody>
      </p:sp>
      <p:sp>
        <p:nvSpPr>
          <p:cNvPr id="24" name="Content Placeholder 2">
            <a:extLst>
              <a:ext uri="{FF2B5EF4-FFF2-40B4-BE49-F238E27FC236}">
                <a16:creationId xmlns:a16="http://schemas.microsoft.com/office/drawing/2014/main" id="{076E93C3-CA8F-7EB1-BA70-9A92C3C8786F}"/>
              </a:ext>
            </a:extLst>
          </p:cNvPr>
          <p:cNvSpPr txBox="1">
            <a:spLocks/>
          </p:cNvSpPr>
          <p:nvPr/>
        </p:nvSpPr>
        <p:spPr>
          <a:xfrm>
            <a:off x="643744" y="3285723"/>
            <a:ext cx="1012800" cy="764153"/>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err="1">
                <a:solidFill>
                  <a:srgbClr val="000000"/>
                </a:solidFill>
              </a:rPr>
              <a:t>Planear</a:t>
            </a:r>
            <a:r>
              <a:rPr lang="en-US" sz="1350" dirty="0">
                <a:solidFill>
                  <a:srgbClr val="000000"/>
                </a:solidFill>
              </a:rPr>
              <a:t> un punto de </a:t>
            </a:r>
            <a:r>
              <a:rPr lang="en-US" sz="1350" dirty="0" err="1">
                <a:solidFill>
                  <a:srgbClr val="000000"/>
                </a:solidFill>
              </a:rPr>
              <a:t>llegada</a:t>
            </a:r>
            <a:endParaRPr lang="en-US" sz="1350" dirty="0">
              <a:solidFill>
                <a:srgbClr val="000000"/>
              </a:solidFill>
            </a:endParaRPr>
          </a:p>
        </p:txBody>
      </p:sp>
      <p:sp>
        <p:nvSpPr>
          <p:cNvPr id="25" name="Content Placeholder 2">
            <a:extLst>
              <a:ext uri="{FF2B5EF4-FFF2-40B4-BE49-F238E27FC236}">
                <a16:creationId xmlns:a16="http://schemas.microsoft.com/office/drawing/2014/main" id="{ADB3B425-91D9-A4AD-CA2A-9113525CB0B5}"/>
              </a:ext>
            </a:extLst>
          </p:cNvPr>
          <p:cNvSpPr txBox="1">
            <a:spLocks/>
          </p:cNvSpPr>
          <p:nvPr/>
        </p:nvSpPr>
        <p:spPr>
          <a:xfrm>
            <a:off x="2323506" y="3289163"/>
            <a:ext cx="1081087" cy="12392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err="1">
                <a:solidFill>
                  <a:srgbClr val="000000"/>
                </a:solidFill>
              </a:rPr>
              <a:t>Simular</a:t>
            </a:r>
            <a:r>
              <a:rPr lang="en-US" sz="1350" dirty="0">
                <a:solidFill>
                  <a:srgbClr val="000000"/>
                </a:solidFill>
              </a:rPr>
              <a:t> y </a:t>
            </a:r>
            <a:r>
              <a:rPr lang="en-US" sz="1350" dirty="0" err="1">
                <a:solidFill>
                  <a:srgbClr val="000000"/>
                </a:solidFill>
              </a:rPr>
              <a:t>considerar</a:t>
            </a:r>
            <a:r>
              <a:rPr lang="en-US" sz="1350" dirty="0">
                <a:solidFill>
                  <a:srgbClr val="000000"/>
                </a:solidFill>
              </a:rPr>
              <a:t> </a:t>
            </a:r>
            <a:r>
              <a:rPr lang="en-US" sz="1350" dirty="0" err="1">
                <a:solidFill>
                  <a:srgbClr val="000000"/>
                </a:solidFill>
              </a:rPr>
              <a:t>datos</a:t>
            </a:r>
            <a:r>
              <a:rPr lang="en-US" sz="1350" dirty="0">
                <a:solidFill>
                  <a:srgbClr val="000000"/>
                </a:solidFill>
              </a:rPr>
              <a:t> </a:t>
            </a:r>
            <a:r>
              <a:rPr lang="en-US" sz="1350" dirty="0" err="1">
                <a:solidFill>
                  <a:srgbClr val="000000"/>
                </a:solidFill>
              </a:rPr>
              <a:t>simulados</a:t>
            </a:r>
            <a:endParaRPr lang="en-US" sz="1350" dirty="0">
              <a:solidFill>
                <a:srgbClr val="000000"/>
              </a:solidFill>
            </a:endParaRPr>
          </a:p>
        </p:txBody>
      </p:sp>
      <p:sp>
        <p:nvSpPr>
          <p:cNvPr id="26" name="Content Placeholder 2">
            <a:extLst>
              <a:ext uri="{FF2B5EF4-FFF2-40B4-BE49-F238E27FC236}">
                <a16:creationId xmlns:a16="http://schemas.microsoft.com/office/drawing/2014/main" id="{6F959487-8E8D-293A-7527-39F907C17B50}"/>
              </a:ext>
            </a:extLst>
          </p:cNvPr>
          <p:cNvSpPr txBox="1">
            <a:spLocks/>
          </p:cNvSpPr>
          <p:nvPr/>
        </p:nvSpPr>
        <p:spPr>
          <a:xfrm>
            <a:off x="4076912" y="3285722"/>
            <a:ext cx="1012800" cy="12392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err="1">
                <a:solidFill>
                  <a:srgbClr val="000000"/>
                </a:solidFill>
              </a:rPr>
              <a:t>Obtener</a:t>
            </a:r>
            <a:r>
              <a:rPr lang="en-US" sz="1350" b="1" dirty="0">
                <a:solidFill>
                  <a:srgbClr val="000000"/>
                </a:solidFill>
              </a:rPr>
              <a:t> y </a:t>
            </a:r>
            <a:r>
              <a:rPr lang="en-US" sz="1350" b="1" dirty="0" err="1">
                <a:solidFill>
                  <a:srgbClr val="000000"/>
                </a:solidFill>
              </a:rPr>
              <a:t>preparar</a:t>
            </a:r>
            <a:r>
              <a:rPr lang="en-US" sz="1350" dirty="0">
                <a:solidFill>
                  <a:srgbClr val="000000"/>
                </a:solidFill>
              </a:rPr>
              <a:t> </a:t>
            </a:r>
            <a:r>
              <a:rPr lang="en-US" sz="1350" dirty="0" err="1">
                <a:solidFill>
                  <a:srgbClr val="000000"/>
                </a:solidFill>
              </a:rPr>
              <a:t>los</a:t>
            </a:r>
            <a:r>
              <a:rPr lang="en-US" sz="1350" dirty="0">
                <a:solidFill>
                  <a:srgbClr val="000000"/>
                </a:solidFill>
              </a:rPr>
              <a:t> </a:t>
            </a:r>
            <a:r>
              <a:rPr lang="en-US" sz="1350" dirty="0" err="1">
                <a:solidFill>
                  <a:srgbClr val="000000"/>
                </a:solidFill>
              </a:rPr>
              <a:t>datos</a:t>
            </a:r>
            <a:r>
              <a:rPr lang="en-US" sz="1350" dirty="0">
                <a:solidFill>
                  <a:srgbClr val="000000"/>
                </a:solidFill>
              </a:rPr>
              <a:t> </a:t>
            </a:r>
            <a:r>
              <a:rPr lang="en-US" sz="1350" dirty="0" err="1">
                <a:solidFill>
                  <a:srgbClr val="000000"/>
                </a:solidFill>
              </a:rPr>
              <a:t>reales</a:t>
            </a:r>
            <a:endParaRPr lang="en-US" sz="1350" dirty="0">
              <a:solidFill>
                <a:srgbClr val="000000"/>
              </a:solidFill>
            </a:endParaRPr>
          </a:p>
        </p:txBody>
      </p:sp>
      <p:sp>
        <p:nvSpPr>
          <p:cNvPr id="27" name="Content Placeholder 2">
            <a:extLst>
              <a:ext uri="{FF2B5EF4-FFF2-40B4-BE49-F238E27FC236}">
                <a16:creationId xmlns:a16="http://schemas.microsoft.com/office/drawing/2014/main" id="{941AF119-EC7A-28EA-997D-362A71C45C91}"/>
              </a:ext>
            </a:extLst>
          </p:cNvPr>
          <p:cNvSpPr txBox="1">
            <a:spLocks/>
          </p:cNvSpPr>
          <p:nvPr/>
        </p:nvSpPr>
        <p:spPr>
          <a:xfrm>
            <a:off x="5702638" y="3285722"/>
            <a:ext cx="1196297" cy="12392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err="1">
                <a:solidFill>
                  <a:srgbClr val="000000"/>
                </a:solidFill>
              </a:rPr>
              <a:t>Explorar</a:t>
            </a:r>
            <a:r>
              <a:rPr lang="en-US" sz="1350" b="1" dirty="0">
                <a:solidFill>
                  <a:srgbClr val="000000"/>
                </a:solidFill>
              </a:rPr>
              <a:t> y </a:t>
            </a:r>
            <a:r>
              <a:rPr lang="en-US" sz="1350" b="1" dirty="0" err="1">
                <a:solidFill>
                  <a:srgbClr val="000000"/>
                </a:solidFill>
              </a:rPr>
              <a:t>entender</a:t>
            </a:r>
            <a:r>
              <a:rPr lang="en-US" sz="1350" b="1" dirty="0">
                <a:solidFill>
                  <a:srgbClr val="000000"/>
                </a:solidFill>
              </a:rPr>
              <a:t> </a:t>
            </a:r>
            <a:r>
              <a:rPr lang="en-US" sz="1350" dirty="0" err="1">
                <a:solidFill>
                  <a:srgbClr val="000000"/>
                </a:solidFill>
              </a:rPr>
              <a:t>los</a:t>
            </a:r>
            <a:r>
              <a:rPr lang="en-US" sz="1350" dirty="0">
                <a:solidFill>
                  <a:srgbClr val="000000"/>
                </a:solidFill>
              </a:rPr>
              <a:t> </a:t>
            </a:r>
            <a:r>
              <a:rPr lang="en-US" sz="1350" dirty="0" err="1">
                <a:solidFill>
                  <a:srgbClr val="000000"/>
                </a:solidFill>
              </a:rPr>
              <a:t>datos</a:t>
            </a:r>
            <a:r>
              <a:rPr lang="en-US" sz="1350" dirty="0">
                <a:solidFill>
                  <a:srgbClr val="000000"/>
                </a:solidFill>
              </a:rPr>
              <a:t> </a:t>
            </a:r>
            <a:r>
              <a:rPr lang="en-US" sz="1350" dirty="0" err="1">
                <a:solidFill>
                  <a:srgbClr val="000000"/>
                </a:solidFill>
              </a:rPr>
              <a:t>reales</a:t>
            </a:r>
            <a:endParaRPr lang="en-US" sz="1350" dirty="0">
              <a:solidFill>
                <a:srgbClr val="000000"/>
              </a:solidFill>
            </a:endParaRPr>
          </a:p>
        </p:txBody>
      </p:sp>
      <p:sp>
        <p:nvSpPr>
          <p:cNvPr id="28" name="Content Placeholder 2">
            <a:extLst>
              <a:ext uri="{FF2B5EF4-FFF2-40B4-BE49-F238E27FC236}">
                <a16:creationId xmlns:a16="http://schemas.microsoft.com/office/drawing/2014/main" id="{03A285B7-19EF-2D42-33D5-94E2A6B4EC64}"/>
              </a:ext>
            </a:extLst>
          </p:cNvPr>
          <p:cNvSpPr txBox="1">
            <a:spLocks/>
          </p:cNvSpPr>
          <p:nvPr/>
        </p:nvSpPr>
        <p:spPr>
          <a:xfrm>
            <a:off x="7374517" y="3294425"/>
            <a:ext cx="1283923" cy="12392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1350" b="1" dirty="0" err="1">
                <a:solidFill>
                  <a:srgbClr val="000000"/>
                </a:solidFill>
              </a:rPr>
              <a:t>Compartir</a:t>
            </a:r>
            <a:r>
              <a:rPr lang="en-US" sz="1350" b="1" dirty="0">
                <a:solidFill>
                  <a:srgbClr val="000000"/>
                </a:solidFill>
              </a:rPr>
              <a:t> </a:t>
            </a:r>
            <a:r>
              <a:rPr lang="en-US" sz="1350" dirty="0" err="1">
                <a:solidFill>
                  <a:srgbClr val="000000"/>
                </a:solidFill>
              </a:rPr>
              <a:t>hallazgos</a:t>
            </a:r>
            <a:r>
              <a:rPr lang="en-US" sz="1350" dirty="0">
                <a:solidFill>
                  <a:srgbClr val="000000"/>
                </a:solidFill>
              </a:rPr>
              <a:t> y </a:t>
            </a:r>
            <a:r>
              <a:rPr lang="en-US" sz="1350" dirty="0" err="1">
                <a:solidFill>
                  <a:srgbClr val="000000"/>
                </a:solidFill>
              </a:rPr>
              <a:t>conclusiones</a:t>
            </a:r>
            <a:r>
              <a:rPr lang="en-US" sz="1350" b="1" dirty="0">
                <a:solidFill>
                  <a:srgbClr val="000000"/>
                </a:solidFill>
              </a:rPr>
              <a:t> </a:t>
            </a:r>
            <a:endParaRPr lang="en-US" sz="1350" dirty="0">
              <a:solidFill>
                <a:srgbClr val="000000"/>
              </a:solidFill>
            </a:endParaRPr>
          </a:p>
        </p:txBody>
      </p:sp>
      <p:sp>
        <p:nvSpPr>
          <p:cNvPr id="29" name="TextBox 28">
            <a:extLst>
              <a:ext uri="{FF2B5EF4-FFF2-40B4-BE49-F238E27FC236}">
                <a16:creationId xmlns:a16="http://schemas.microsoft.com/office/drawing/2014/main" id="{ACFB611B-AE45-50B8-CF00-BAEC9C1CBE08}"/>
              </a:ext>
            </a:extLst>
          </p:cNvPr>
          <p:cNvSpPr txBox="1"/>
          <p:nvPr/>
        </p:nvSpPr>
        <p:spPr>
          <a:xfrm>
            <a:off x="1" y="4950230"/>
            <a:ext cx="2196435" cy="230832"/>
          </a:xfrm>
          <a:prstGeom prst="rect">
            <a:avLst/>
          </a:prstGeom>
          <a:noFill/>
        </p:spPr>
        <p:txBody>
          <a:bodyPr wrap="none" rtlCol="0">
            <a:spAutoFit/>
          </a:bodyPr>
          <a:lstStyle/>
          <a:p>
            <a:pPr defTabSz="685800">
              <a:buClrTx/>
            </a:pPr>
            <a:r>
              <a:rPr lang="es-ES_tradnl" sz="900" kern="1200" baseline="30000" dirty="0">
                <a:solidFill>
                  <a:prstClr val="black"/>
                </a:solidFill>
                <a:latin typeface="Poppins" pitchFamily="2" charset="77"/>
                <a:ea typeface="+mn-ea"/>
                <a:cs typeface="Poppins" pitchFamily="2" charset="77"/>
              </a:rPr>
              <a:t>2</a:t>
            </a:r>
            <a:r>
              <a:rPr lang="es-ES_tradnl" sz="900" kern="1200" dirty="0">
                <a:solidFill>
                  <a:prstClr val="black"/>
                </a:solidFill>
                <a:latin typeface="Poppins" pitchFamily="2" charset="77"/>
                <a:ea typeface="+mn-ea"/>
                <a:cs typeface="Poppins" pitchFamily="2" charset="77"/>
              </a:rPr>
              <a:t>https://</a:t>
            </a:r>
            <a:r>
              <a:rPr lang="es-ES_tradnl" sz="900" kern="1200" dirty="0" err="1">
                <a:solidFill>
                  <a:prstClr val="black"/>
                </a:solidFill>
                <a:latin typeface="Poppins" pitchFamily="2" charset="77"/>
                <a:ea typeface="+mn-ea"/>
                <a:cs typeface="Poppins" pitchFamily="2" charset="77"/>
              </a:rPr>
              <a:t>tellingstorieswithdata.com</a:t>
            </a:r>
            <a:endParaRPr lang="es-ES_tradnl" sz="900" kern="1200" dirty="0">
              <a:solidFill>
                <a:prstClr val="black"/>
              </a:solidFill>
              <a:latin typeface="Poppins" pitchFamily="2" charset="77"/>
              <a:ea typeface="+mn-ea"/>
              <a:cs typeface="Poppins" pitchFamily="2" charset="77"/>
            </a:endParaRPr>
          </a:p>
        </p:txBody>
      </p:sp>
    </p:spTree>
    <p:extLst>
      <p:ext uri="{BB962C8B-B14F-4D97-AF65-F5344CB8AC3E}">
        <p14:creationId xmlns:p14="http://schemas.microsoft.com/office/powerpoint/2010/main" val="693400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lstStyle/>
          <a:p>
            <a:r>
              <a:rPr lang="es-ES_tradnl" dirty="0"/>
              <a:t>Visualización de datos</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18</a:t>
            </a:fld>
            <a:endParaRPr lang="en-CO" kern="1200">
              <a:solidFill>
                <a:prstClr val="white"/>
              </a:solidFill>
              <a:ea typeface="+mn-ea"/>
            </a:endParaRPr>
          </a:p>
        </p:txBody>
      </p:sp>
      <p:sp>
        <p:nvSpPr>
          <p:cNvPr id="37" name="Content Placeholder 2">
            <a:extLst>
              <a:ext uri="{FF2B5EF4-FFF2-40B4-BE49-F238E27FC236}">
                <a16:creationId xmlns:a16="http://schemas.microsoft.com/office/drawing/2014/main" id="{6427642D-99B7-2309-2818-9EA24205144E}"/>
              </a:ext>
            </a:extLst>
          </p:cNvPr>
          <p:cNvSpPr txBox="1">
            <a:spLocks/>
          </p:cNvSpPr>
          <p:nvPr/>
        </p:nvSpPr>
        <p:spPr>
          <a:xfrm>
            <a:off x="1591734" y="1592413"/>
            <a:ext cx="2785534" cy="2861054"/>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800">
              <a:spcBef>
                <a:spcPts val="750"/>
              </a:spcBef>
              <a:buClrTx/>
              <a:buNone/>
            </a:pPr>
            <a:r>
              <a:rPr lang="en-US" sz="2400" b="1" dirty="0">
                <a:solidFill>
                  <a:srgbClr val="000000"/>
                </a:solidFill>
              </a:rPr>
              <a:t>¿</a:t>
            </a:r>
            <a:r>
              <a:rPr lang="en-US" sz="2400" b="1" dirty="0" err="1">
                <a:solidFill>
                  <a:srgbClr val="000000"/>
                </a:solidFill>
              </a:rPr>
              <a:t>Cómo</a:t>
            </a:r>
            <a:r>
              <a:rPr lang="en-US" sz="2400" b="1" dirty="0">
                <a:solidFill>
                  <a:srgbClr val="000000"/>
                </a:solidFill>
              </a:rPr>
              <a:t> </a:t>
            </a:r>
            <a:r>
              <a:rPr lang="en-US" sz="2400" b="1" dirty="0" err="1">
                <a:solidFill>
                  <a:srgbClr val="000000"/>
                </a:solidFill>
              </a:rPr>
              <a:t>funcionan</a:t>
            </a:r>
            <a:r>
              <a:rPr lang="en-US" sz="2400" b="1" dirty="0">
                <a:solidFill>
                  <a:srgbClr val="000000"/>
                </a:solidFill>
              </a:rPr>
              <a:t> </a:t>
            </a:r>
            <a:r>
              <a:rPr lang="en-US" sz="2400" b="1" dirty="0" err="1">
                <a:solidFill>
                  <a:srgbClr val="000000"/>
                </a:solidFill>
              </a:rPr>
              <a:t>los</a:t>
            </a:r>
            <a:r>
              <a:rPr lang="en-US" sz="2400" b="1" dirty="0">
                <a:solidFill>
                  <a:srgbClr val="000000"/>
                </a:solidFill>
              </a:rPr>
              <a:t> </a:t>
            </a:r>
            <a:r>
              <a:rPr lang="en-US" sz="2400" b="1" dirty="0" err="1">
                <a:solidFill>
                  <a:srgbClr val="000000"/>
                </a:solidFill>
              </a:rPr>
              <a:t>gráficos</a:t>
            </a:r>
            <a:r>
              <a:rPr lang="en-US" sz="2400" b="1" dirty="0">
                <a:solidFill>
                  <a:srgbClr val="000000"/>
                </a:solidFill>
              </a:rPr>
              <a:t>?</a:t>
            </a:r>
          </a:p>
          <a:p>
            <a:pPr marL="0" indent="0" algn="ctr" defTabSz="685800">
              <a:spcBef>
                <a:spcPts val="750"/>
              </a:spcBef>
              <a:buClrTx/>
              <a:buNone/>
            </a:pPr>
            <a:endParaRPr lang="en-US" sz="2400" b="1" dirty="0">
              <a:solidFill>
                <a:srgbClr val="000000"/>
              </a:solidFill>
            </a:endParaRPr>
          </a:p>
          <a:p>
            <a:pPr marL="0" indent="0" algn="ctr" defTabSz="685800">
              <a:spcBef>
                <a:spcPts val="750"/>
              </a:spcBef>
              <a:buClrTx/>
              <a:buNone/>
            </a:pPr>
            <a:r>
              <a:rPr lang="en-US" sz="2400" dirty="0" err="1">
                <a:solidFill>
                  <a:srgbClr val="000000"/>
                </a:solidFill>
              </a:rPr>
              <a:t>Transforman</a:t>
            </a:r>
            <a:r>
              <a:rPr lang="en-US" sz="2400" dirty="0">
                <a:solidFill>
                  <a:srgbClr val="000000"/>
                </a:solidFill>
              </a:rPr>
              <a:t> </a:t>
            </a:r>
            <a:r>
              <a:rPr lang="en-US" sz="2400" dirty="0" err="1">
                <a:solidFill>
                  <a:srgbClr val="000000"/>
                </a:solidFill>
              </a:rPr>
              <a:t>datos</a:t>
            </a:r>
            <a:r>
              <a:rPr lang="en-US" sz="2400" dirty="0">
                <a:solidFill>
                  <a:srgbClr val="000000"/>
                </a:solidFill>
              </a:rPr>
              <a:t> </a:t>
            </a:r>
            <a:r>
              <a:rPr lang="en-US" sz="2400" dirty="0" err="1">
                <a:solidFill>
                  <a:srgbClr val="000000"/>
                </a:solidFill>
              </a:rPr>
              <a:t>en</a:t>
            </a:r>
            <a:r>
              <a:rPr lang="en-US" sz="2400" dirty="0">
                <a:solidFill>
                  <a:srgbClr val="000000"/>
                </a:solidFill>
              </a:rPr>
              <a:t> </a:t>
            </a:r>
            <a:r>
              <a:rPr lang="en-US" sz="2400" dirty="0" err="1">
                <a:solidFill>
                  <a:srgbClr val="000000"/>
                </a:solidFill>
              </a:rPr>
              <a:t>información</a:t>
            </a:r>
            <a:r>
              <a:rPr lang="en-US" sz="2400" dirty="0">
                <a:solidFill>
                  <a:srgbClr val="000000"/>
                </a:solidFill>
              </a:rPr>
              <a:t> visual</a:t>
            </a: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pic>
        <p:nvPicPr>
          <p:cNvPr id="10" name="Picture 9">
            <a:extLst>
              <a:ext uri="{FF2B5EF4-FFF2-40B4-BE49-F238E27FC236}">
                <a16:creationId xmlns:a16="http://schemas.microsoft.com/office/drawing/2014/main" id="{635321A7-20BD-8ED1-F925-1F5212140140}"/>
              </a:ext>
            </a:extLst>
          </p:cNvPr>
          <p:cNvPicPr>
            <a:picLocks noChangeAspect="1"/>
          </p:cNvPicPr>
          <p:nvPr/>
        </p:nvPicPr>
        <p:blipFill>
          <a:blip r:embed="rId4"/>
          <a:stretch>
            <a:fillRect/>
          </a:stretch>
        </p:blipFill>
        <p:spPr>
          <a:xfrm>
            <a:off x="5235139" y="833102"/>
            <a:ext cx="3280211" cy="4188510"/>
          </a:xfrm>
          <a:prstGeom prst="rect">
            <a:avLst/>
          </a:prstGeom>
        </p:spPr>
      </p:pic>
      <p:pic>
        <p:nvPicPr>
          <p:cNvPr id="11" name="Picture 4" descr="Better Data Visualizations">
            <a:extLst>
              <a:ext uri="{FF2B5EF4-FFF2-40B4-BE49-F238E27FC236}">
                <a16:creationId xmlns:a16="http://schemas.microsoft.com/office/drawing/2014/main" id="{8A11F669-3845-CB77-5735-4AFD3462D6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71" y="3496393"/>
            <a:ext cx="1186988" cy="1525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9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Gráficos de barras</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19</a:t>
            </a:fld>
            <a:endParaRPr lang="en-CO" kern="1200">
              <a:solidFill>
                <a:prstClr val="white"/>
              </a:solidFill>
              <a:ea typeface="+mn-ea"/>
            </a:endParaRP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sp>
        <p:nvSpPr>
          <p:cNvPr id="5" name="Content Placeholder 2">
            <a:extLst>
              <a:ext uri="{FF2B5EF4-FFF2-40B4-BE49-F238E27FC236}">
                <a16:creationId xmlns:a16="http://schemas.microsoft.com/office/drawing/2014/main" id="{76C3BFEF-3CB5-FD93-816B-414A210838EC}"/>
              </a:ext>
            </a:extLst>
          </p:cNvPr>
          <p:cNvSpPr txBox="1">
            <a:spLocks/>
          </p:cNvSpPr>
          <p:nvPr/>
        </p:nvSpPr>
        <p:spPr>
          <a:xfrm>
            <a:off x="628650" y="1756550"/>
            <a:ext cx="4036084" cy="2545556"/>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s-ES" sz="1800" dirty="0">
                <a:solidFill>
                  <a:srgbClr val="000000"/>
                </a:solidFill>
              </a:rPr>
              <a:t>Se suelen usar para mostrar comparaciones entre categorías</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La altura de cada barra representa el valor asociado a cada categoría</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Pueden ser horizontales o verticales</a:t>
            </a:r>
            <a:endParaRPr lang="en-US" sz="1800" dirty="0">
              <a:solidFill>
                <a:srgbClr val="000000"/>
              </a:solidFill>
            </a:endParaRPr>
          </a:p>
        </p:txBody>
      </p:sp>
      <p:pic>
        <p:nvPicPr>
          <p:cNvPr id="3" name="Picture 2">
            <a:extLst>
              <a:ext uri="{FF2B5EF4-FFF2-40B4-BE49-F238E27FC236}">
                <a16:creationId xmlns:a16="http://schemas.microsoft.com/office/drawing/2014/main" id="{6B022A82-7CC2-DB62-FB27-B28325B03AC6}"/>
              </a:ext>
            </a:extLst>
          </p:cNvPr>
          <p:cNvPicPr>
            <a:picLocks noChangeAspect="1"/>
          </p:cNvPicPr>
          <p:nvPr/>
        </p:nvPicPr>
        <p:blipFill>
          <a:blip r:embed="rId4"/>
          <a:stretch>
            <a:fillRect/>
          </a:stretch>
        </p:blipFill>
        <p:spPr>
          <a:xfrm>
            <a:off x="5108575" y="1920071"/>
            <a:ext cx="3667934" cy="2020868"/>
          </a:xfrm>
          <a:prstGeom prst="rect">
            <a:avLst/>
          </a:prstGeom>
        </p:spPr>
      </p:pic>
    </p:spTree>
    <p:extLst>
      <p:ext uri="{BB962C8B-B14F-4D97-AF65-F5344CB8AC3E}">
        <p14:creationId xmlns:p14="http://schemas.microsoft.com/office/powerpoint/2010/main" val="4254085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2743200" y="129199"/>
            <a:ext cx="5091288" cy="857400"/>
          </a:xfrm>
          <a:prstGeom prst="rect">
            <a:avLst/>
          </a:prstGeom>
        </p:spPr>
        <p:txBody>
          <a:bodyPr spcFirstLastPara="1" wrap="square" lIns="91425" tIns="91425" rIns="91425" bIns="91425" anchor="b" anchorCtr="0">
            <a:noAutofit/>
          </a:bodyPr>
          <a:lstStyle/>
          <a:p>
            <a:pPr lvl="0" algn="just">
              <a:spcBef>
                <a:spcPts val="600"/>
              </a:spcBef>
              <a:buSzPts val="1800"/>
            </a:pPr>
            <a:r>
              <a:rPr lang="es-EC" sz="2800" b="1" dirty="0">
                <a:solidFill>
                  <a:schemeClr val="accent2">
                    <a:lumMod val="50000"/>
                  </a:schemeClr>
                </a:solidFill>
                <a:latin typeface="Helvetica Neue"/>
                <a:ea typeface="Lato"/>
                <a:cs typeface="Lato"/>
                <a:sym typeface="Lato"/>
              </a:rPr>
              <a:t>Productos de origen vegetal: Marañón</a:t>
            </a:r>
            <a:endParaRPr sz="2800" b="1" dirty="0">
              <a:solidFill>
                <a:schemeClr val="accent2">
                  <a:lumMod val="50000"/>
                </a:schemeClr>
              </a:solidFill>
              <a:latin typeface="Helvetica Neue"/>
              <a:ea typeface="Lato"/>
              <a:cs typeface="Lato"/>
              <a:sym typeface="Lato"/>
            </a:endParaRPr>
          </a:p>
        </p:txBody>
      </p:sp>
      <p:sp>
        <p:nvSpPr>
          <p:cNvPr id="125" name="Google Shape;125;p17"/>
          <p:cNvSpPr txBox="1">
            <a:spLocks noGrp="1"/>
          </p:cNvSpPr>
          <p:nvPr>
            <p:ph type="body" idx="1"/>
          </p:nvPr>
        </p:nvSpPr>
        <p:spPr>
          <a:xfrm>
            <a:off x="2743200" y="1004827"/>
            <a:ext cx="5870222" cy="3133846"/>
          </a:xfrm>
          <a:prstGeom prst="rect">
            <a:avLst/>
          </a:prstGeom>
        </p:spPr>
        <p:txBody>
          <a:bodyPr spcFirstLastPara="1" wrap="square" lIns="91425" tIns="91425" rIns="91425" bIns="91425" anchor="t" anchorCtr="0">
            <a:noAutofit/>
          </a:bodyPr>
          <a:lstStyle/>
          <a:p>
            <a:pPr marL="285750" indent="-285750" algn="just"/>
            <a:r>
              <a:rPr lang="es-MX" sz="1600" dirty="0">
                <a:solidFill>
                  <a:schemeClr val="tx2">
                    <a:lumMod val="50000"/>
                  </a:schemeClr>
                </a:solidFill>
                <a:latin typeface="Helvetica Neue"/>
              </a:rPr>
              <a:t>Porque un mundo con más opciones es un mundo mejor, Alpina presenta nuevas opciones de alimentación deliciosa y siembra oportunidades de vida en el campo. </a:t>
            </a:r>
          </a:p>
          <a:p>
            <a:pPr marL="285750" indent="-285750" algn="just"/>
            <a:endParaRPr lang="es-MX" sz="1600" dirty="0">
              <a:solidFill>
                <a:schemeClr val="tx2">
                  <a:lumMod val="50000"/>
                </a:schemeClr>
              </a:solidFill>
            </a:endParaRPr>
          </a:p>
          <a:p>
            <a:pPr marL="285750" indent="-285750" algn="just"/>
            <a:r>
              <a:rPr lang="es-MX" sz="1600" dirty="0">
                <a:solidFill>
                  <a:schemeClr val="tx2">
                    <a:lumMod val="50000"/>
                  </a:schemeClr>
                </a:solidFill>
                <a:latin typeface="Helvetica Neue"/>
              </a:rPr>
              <a:t>Alineados con su propósito de innovar con nuevas alternativas de consumo, innovación y ampliación de su portafolio de productos, Alpina incursiona en una línea de origen vegetal a partir del marañón. </a:t>
            </a:r>
          </a:p>
          <a:p>
            <a:pPr marL="0" indent="0" algn="just">
              <a:buNone/>
            </a:pPr>
            <a:endParaRPr lang="es-MX" sz="1600" dirty="0">
              <a:solidFill>
                <a:schemeClr val="tx2">
                  <a:lumMod val="50000"/>
                </a:schemeClr>
              </a:solidFill>
              <a:latin typeface="Helvetica Neue"/>
            </a:endParaRPr>
          </a:p>
          <a:p>
            <a:pPr marL="285750" indent="-285750" algn="just"/>
            <a:r>
              <a:rPr lang="es-MX" sz="1600" dirty="0">
                <a:solidFill>
                  <a:schemeClr val="tx2">
                    <a:lumMod val="50000"/>
                  </a:schemeClr>
                </a:solidFill>
                <a:latin typeface="Helvetica Neue"/>
              </a:rPr>
              <a:t>Actualmente, la línea cuenta con ocho opciones, incluyendo cuatro sabores diferentes de yogur griego, bebida de almendras, bebida de marañón, así como un </a:t>
            </a:r>
            <a:r>
              <a:rPr lang="es-MX" sz="1600" dirty="0" err="1">
                <a:solidFill>
                  <a:schemeClr val="tx2">
                    <a:lumMod val="50000"/>
                  </a:schemeClr>
                </a:solidFill>
                <a:latin typeface="Helvetica Neue"/>
              </a:rPr>
              <a:t>esparcible</a:t>
            </a:r>
            <a:r>
              <a:rPr lang="es-MX" sz="1600" dirty="0">
                <a:solidFill>
                  <a:schemeClr val="tx2">
                    <a:lumMod val="50000"/>
                  </a:schemeClr>
                </a:solidFill>
                <a:latin typeface="Helvetica Neue"/>
              </a:rPr>
              <a:t> de marañón en sus sabores natural y finas hierbas.</a:t>
            </a: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3" name="Imagen 2">
            <a:extLst>
              <a:ext uri="{FF2B5EF4-FFF2-40B4-BE49-F238E27FC236}">
                <a16:creationId xmlns:a16="http://schemas.microsoft.com/office/drawing/2014/main" id="{3415E43C-FE02-4FC1-9D78-64258BB5CDE0}"/>
              </a:ext>
            </a:extLst>
          </p:cNvPr>
          <p:cNvPicPr>
            <a:picLocks noChangeAspect="1"/>
          </p:cNvPicPr>
          <p:nvPr/>
        </p:nvPicPr>
        <p:blipFill rotWithShape="1">
          <a:blip r:embed="rId3"/>
          <a:srcRect r="63881"/>
          <a:stretch/>
        </p:blipFill>
        <p:spPr>
          <a:xfrm>
            <a:off x="0" y="0"/>
            <a:ext cx="2477069"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Gráficos de líneas</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20</a:t>
            </a:fld>
            <a:endParaRPr lang="en-CO" kern="1200">
              <a:solidFill>
                <a:prstClr val="white"/>
              </a:solidFill>
              <a:ea typeface="+mn-ea"/>
            </a:endParaRP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sp>
        <p:nvSpPr>
          <p:cNvPr id="5" name="Content Placeholder 2">
            <a:extLst>
              <a:ext uri="{FF2B5EF4-FFF2-40B4-BE49-F238E27FC236}">
                <a16:creationId xmlns:a16="http://schemas.microsoft.com/office/drawing/2014/main" id="{76C3BFEF-3CB5-FD93-816B-414A210838EC}"/>
              </a:ext>
            </a:extLst>
          </p:cNvPr>
          <p:cNvSpPr txBox="1">
            <a:spLocks/>
          </p:cNvSpPr>
          <p:nvPr/>
        </p:nvSpPr>
        <p:spPr>
          <a:xfrm>
            <a:off x="628650" y="1756550"/>
            <a:ext cx="4036084" cy="254555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s-ES" sz="1800" dirty="0">
                <a:solidFill>
                  <a:srgbClr val="000000"/>
                </a:solidFill>
              </a:rPr>
              <a:t>Se usan para mostrar tendencias a través del tiempo</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El eje horizontal representa tiempo y el vertical la variable de interés</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Los puntos de datos se conectan entre si con líneas</a:t>
            </a:r>
            <a:endParaRPr lang="en-US" sz="1800" dirty="0">
              <a:solidFill>
                <a:srgbClr val="000000"/>
              </a:solidFill>
            </a:endParaRPr>
          </a:p>
        </p:txBody>
      </p:sp>
      <p:pic>
        <p:nvPicPr>
          <p:cNvPr id="3" name="Picture 2">
            <a:extLst>
              <a:ext uri="{FF2B5EF4-FFF2-40B4-BE49-F238E27FC236}">
                <a16:creationId xmlns:a16="http://schemas.microsoft.com/office/drawing/2014/main" id="{0236B930-0FF0-F215-09A0-D827F45178E5}"/>
              </a:ext>
            </a:extLst>
          </p:cNvPr>
          <p:cNvPicPr>
            <a:picLocks noChangeAspect="1"/>
          </p:cNvPicPr>
          <p:nvPr/>
        </p:nvPicPr>
        <p:blipFill>
          <a:blip r:embed="rId4"/>
          <a:stretch>
            <a:fillRect/>
          </a:stretch>
        </p:blipFill>
        <p:spPr>
          <a:xfrm>
            <a:off x="4905375" y="1688570"/>
            <a:ext cx="3988762" cy="2197630"/>
          </a:xfrm>
          <a:prstGeom prst="rect">
            <a:avLst/>
          </a:prstGeom>
        </p:spPr>
      </p:pic>
    </p:spTree>
    <p:extLst>
      <p:ext uri="{BB962C8B-B14F-4D97-AF65-F5344CB8AC3E}">
        <p14:creationId xmlns:p14="http://schemas.microsoft.com/office/powerpoint/2010/main" val="4817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Gráficos de dispersión</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21</a:t>
            </a:fld>
            <a:endParaRPr lang="en-CO" kern="1200">
              <a:solidFill>
                <a:prstClr val="white"/>
              </a:solidFill>
              <a:ea typeface="+mn-ea"/>
            </a:endParaRP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sp>
        <p:nvSpPr>
          <p:cNvPr id="5" name="Content Placeholder 2">
            <a:extLst>
              <a:ext uri="{FF2B5EF4-FFF2-40B4-BE49-F238E27FC236}">
                <a16:creationId xmlns:a16="http://schemas.microsoft.com/office/drawing/2014/main" id="{76C3BFEF-3CB5-FD93-816B-414A210838EC}"/>
              </a:ext>
            </a:extLst>
          </p:cNvPr>
          <p:cNvSpPr txBox="1">
            <a:spLocks/>
          </p:cNvSpPr>
          <p:nvPr/>
        </p:nvSpPr>
        <p:spPr>
          <a:xfrm>
            <a:off x="628650" y="1756550"/>
            <a:ext cx="4036084" cy="254555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s-ES" sz="1800" dirty="0">
                <a:solidFill>
                  <a:srgbClr val="000000"/>
                </a:solidFill>
              </a:rPr>
              <a:t>Son útiles para mostrar la relación entre dos variables</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Cada eje representa una variable numérica</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Los puntos en el gráfico representan observaciones individuales</a:t>
            </a:r>
            <a:endParaRPr lang="en-US" sz="1800" dirty="0">
              <a:solidFill>
                <a:srgbClr val="000000"/>
              </a:solidFill>
            </a:endParaRPr>
          </a:p>
        </p:txBody>
      </p:sp>
      <p:pic>
        <p:nvPicPr>
          <p:cNvPr id="6" name="Picture 5">
            <a:extLst>
              <a:ext uri="{FF2B5EF4-FFF2-40B4-BE49-F238E27FC236}">
                <a16:creationId xmlns:a16="http://schemas.microsoft.com/office/drawing/2014/main" id="{557699DE-D516-CD3B-5DCD-47F5ADFE599C}"/>
              </a:ext>
            </a:extLst>
          </p:cNvPr>
          <p:cNvPicPr>
            <a:picLocks noChangeAspect="1"/>
          </p:cNvPicPr>
          <p:nvPr/>
        </p:nvPicPr>
        <p:blipFill>
          <a:blip r:embed="rId4"/>
          <a:stretch>
            <a:fillRect/>
          </a:stretch>
        </p:blipFill>
        <p:spPr>
          <a:xfrm>
            <a:off x="4664734" y="1756551"/>
            <a:ext cx="4324301" cy="2353733"/>
          </a:xfrm>
          <a:prstGeom prst="rect">
            <a:avLst/>
          </a:prstGeom>
        </p:spPr>
      </p:pic>
    </p:spTree>
    <p:extLst>
      <p:ext uri="{BB962C8B-B14F-4D97-AF65-F5344CB8AC3E}">
        <p14:creationId xmlns:p14="http://schemas.microsoft.com/office/powerpoint/2010/main" val="402544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Gráficos de torta</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22</a:t>
            </a:fld>
            <a:endParaRPr lang="en-CO" kern="1200">
              <a:solidFill>
                <a:prstClr val="white"/>
              </a:solidFill>
              <a:ea typeface="+mn-ea"/>
            </a:endParaRP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sp>
        <p:nvSpPr>
          <p:cNvPr id="5" name="Content Placeholder 2">
            <a:extLst>
              <a:ext uri="{FF2B5EF4-FFF2-40B4-BE49-F238E27FC236}">
                <a16:creationId xmlns:a16="http://schemas.microsoft.com/office/drawing/2014/main" id="{76C3BFEF-3CB5-FD93-816B-414A210838EC}"/>
              </a:ext>
            </a:extLst>
          </p:cNvPr>
          <p:cNvSpPr txBox="1">
            <a:spLocks/>
          </p:cNvSpPr>
          <p:nvPr/>
        </p:nvSpPr>
        <p:spPr>
          <a:xfrm>
            <a:off x="628650" y="1756550"/>
            <a:ext cx="4036084" cy="2545556"/>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oppins" pitchFamily="2" charset="77"/>
                <a:ea typeface="+mn-ea"/>
                <a:cs typeface="Poppins" pitchFamily="2" charset="7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oppins" pitchFamily="2" charset="77"/>
                <a:ea typeface="+mn-ea"/>
                <a:cs typeface="Poppins" pitchFamily="2" charset="7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oppins" pitchFamily="2" charset="77"/>
                <a:ea typeface="+mn-ea"/>
                <a:cs typeface="Poppins" pitchFamily="2" charset="7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es-ES" sz="1800" dirty="0">
                <a:solidFill>
                  <a:srgbClr val="000000"/>
                </a:solidFill>
              </a:rPr>
              <a:t>Se usan para mostrar proporciones</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El tamaño de cada “tajada” representa la parte de un todo</a:t>
            </a:r>
          </a:p>
          <a:p>
            <a:pPr marL="171450" indent="-171450" defTabSz="685800">
              <a:spcBef>
                <a:spcPts val="750"/>
              </a:spcBef>
              <a:buClrTx/>
            </a:pPr>
            <a:endParaRPr lang="es-ES" sz="1800" dirty="0">
              <a:solidFill>
                <a:srgbClr val="000000"/>
              </a:solidFill>
            </a:endParaRPr>
          </a:p>
          <a:p>
            <a:pPr marL="171450" indent="-171450" defTabSz="685800">
              <a:spcBef>
                <a:spcPts val="750"/>
              </a:spcBef>
              <a:buClrTx/>
            </a:pPr>
            <a:r>
              <a:rPr lang="es-ES" sz="1800" dirty="0">
                <a:solidFill>
                  <a:srgbClr val="000000"/>
                </a:solidFill>
              </a:rPr>
              <a:t>Es mejor usarlos cuando tenemos un número pequeño de categorías</a:t>
            </a:r>
            <a:endParaRPr lang="en-US" sz="1800" dirty="0">
              <a:solidFill>
                <a:srgbClr val="000000"/>
              </a:solidFill>
            </a:endParaRPr>
          </a:p>
        </p:txBody>
      </p:sp>
      <p:pic>
        <p:nvPicPr>
          <p:cNvPr id="3" name="Picture 2">
            <a:extLst>
              <a:ext uri="{FF2B5EF4-FFF2-40B4-BE49-F238E27FC236}">
                <a16:creationId xmlns:a16="http://schemas.microsoft.com/office/drawing/2014/main" id="{0267AF67-BB4C-5592-9E30-B5BB88B9018C}"/>
              </a:ext>
            </a:extLst>
          </p:cNvPr>
          <p:cNvPicPr>
            <a:picLocks noChangeAspect="1"/>
          </p:cNvPicPr>
          <p:nvPr/>
        </p:nvPicPr>
        <p:blipFill>
          <a:blip r:embed="rId4"/>
          <a:stretch>
            <a:fillRect/>
          </a:stretch>
        </p:blipFill>
        <p:spPr>
          <a:xfrm>
            <a:off x="4899486" y="1756550"/>
            <a:ext cx="3928595" cy="2176992"/>
          </a:xfrm>
          <a:prstGeom prst="rect">
            <a:avLst/>
          </a:prstGeom>
        </p:spPr>
      </p:pic>
    </p:spTree>
    <p:extLst>
      <p:ext uri="{BB962C8B-B14F-4D97-AF65-F5344CB8AC3E}">
        <p14:creationId xmlns:p14="http://schemas.microsoft.com/office/powerpoint/2010/main" val="2047889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F9B84-77BE-EE19-65B3-BC813AC7088E}"/>
              </a:ext>
            </a:extLst>
          </p:cNvPr>
          <p:cNvSpPr>
            <a:spLocks noGrp="1"/>
          </p:cNvSpPr>
          <p:nvPr>
            <p:ph type="title"/>
          </p:nvPr>
        </p:nvSpPr>
        <p:spPr/>
        <p:txBody>
          <a:bodyPr>
            <a:normAutofit/>
          </a:bodyPr>
          <a:lstStyle/>
          <a:p>
            <a:r>
              <a:rPr lang="es-ES_tradnl" dirty="0"/>
              <a:t>¿Dónde aparece el </a:t>
            </a:r>
            <a:r>
              <a:rPr lang="es-ES_tradnl" dirty="0" err="1"/>
              <a:t>Storytelling</a:t>
            </a:r>
            <a:r>
              <a:rPr lang="es-ES_tradnl" dirty="0"/>
              <a:t>?</a:t>
            </a:r>
          </a:p>
        </p:txBody>
      </p:sp>
      <p:sp>
        <p:nvSpPr>
          <p:cNvPr id="4" name="Slide Number Placeholder 3">
            <a:extLst>
              <a:ext uri="{FF2B5EF4-FFF2-40B4-BE49-F238E27FC236}">
                <a16:creationId xmlns:a16="http://schemas.microsoft.com/office/drawing/2014/main" id="{580630F1-D461-E1E1-B54A-78597CD95312}"/>
              </a:ext>
            </a:extLst>
          </p:cNvPr>
          <p:cNvSpPr>
            <a:spLocks noGrp="1"/>
          </p:cNvSpPr>
          <p:nvPr>
            <p:ph type="sldNum" sz="quarter" idx="12"/>
          </p:nvPr>
        </p:nvSpPr>
        <p:spPr/>
        <p:txBody>
          <a:bodyPr/>
          <a:lstStyle/>
          <a:p>
            <a:pPr defTabSz="685800">
              <a:buClrTx/>
            </a:pPr>
            <a:fld id="{8C36C959-15EA-EC46-8D47-549429359CC3}" type="slidenum">
              <a:rPr lang="en-CO" kern="1200">
                <a:solidFill>
                  <a:prstClr val="white"/>
                </a:solidFill>
                <a:ea typeface="+mn-ea"/>
              </a:rPr>
              <a:pPr defTabSz="685800">
                <a:buClrTx/>
              </a:pPr>
              <a:t>23</a:t>
            </a:fld>
            <a:endParaRPr lang="en-CO" kern="1200">
              <a:solidFill>
                <a:prstClr val="white"/>
              </a:solidFill>
              <a:ea typeface="+mn-ea"/>
            </a:endParaRPr>
          </a:p>
        </p:txBody>
      </p:sp>
      <p:pic>
        <p:nvPicPr>
          <p:cNvPr id="45" name="Graphic 44" descr="Presentation with pie chart with solid fill">
            <a:extLst>
              <a:ext uri="{FF2B5EF4-FFF2-40B4-BE49-F238E27FC236}">
                <a16:creationId xmlns:a16="http://schemas.microsoft.com/office/drawing/2014/main" id="{499401A2-9089-7F99-6DB8-830A33A0B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23463" y="3616306"/>
            <a:ext cx="685800" cy="685800"/>
          </a:xfrm>
          <a:prstGeom prst="rect">
            <a:avLst/>
          </a:prstGeom>
        </p:spPr>
      </p:pic>
      <p:pic>
        <p:nvPicPr>
          <p:cNvPr id="6" name="Picture 2">
            <a:extLst>
              <a:ext uri="{FF2B5EF4-FFF2-40B4-BE49-F238E27FC236}">
                <a16:creationId xmlns:a16="http://schemas.microsoft.com/office/drawing/2014/main" id="{7CD4F361-496E-B068-2D6C-92D30B9AF9D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386271" y="1145648"/>
            <a:ext cx="6371459" cy="37042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D3CBE5-0633-56A7-9061-6BDE58A93E99}"/>
              </a:ext>
            </a:extLst>
          </p:cNvPr>
          <p:cNvSpPr txBox="1"/>
          <p:nvPr/>
        </p:nvSpPr>
        <p:spPr>
          <a:xfrm>
            <a:off x="0" y="4920256"/>
            <a:ext cx="6628738" cy="230832"/>
          </a:xfrm>
          <a:prstGeom prst="rect">
            <a:avLst/>
          </a:prstGeom>
          <a:noFill/>
        </p:spPr>
        <p:txBody>
          <a:bodyPr wrap="none" rtlCol="0">
            <a:spAutoFit/>
          </a:bodyPr>
          <a:lstStyle/>
          <a:p>
            <a:pPr defTabSz="685800">
              <a:buClrTx/>
            </a:pPr>
            <a:r>
              <a:rPr lang="en-CO" sz="900" kern="1200" dirty="0">
                <a:solidFill>
                  <a:prstClr val="black"/>
                </a:solidFill>
                <a:latin typeface="Cabin" pitchFamily="2" charset="77"/>
                <a:ea typeface="+mn-ea"/>
                <a:cs typeface="+mn-cs"/>
              </a:rPr>
              <a:t>Fuente: </a:t>
            </a:r>
            <a:r>
              <a:rPr lang="en-US" sz="900" kern="1200" dirty="0">
                <a:solidFill>
                  <a:prstClr val="black"/>
                </a:solidFill>
                <a:latin typeface="Cabin" pitchFamily="2" charset="77"/>
                <a:ea typeface="+mn-ea"/>
                <a:cs typeface="+mn-cs"/>
              </a:rPr>
              <a:t>https://</a:t>
            </a:r>
            <a:r>
              <a:rPr lang="en-US" sz="900" kern="1200" dirty="0" err="1">
                <a:solidFill>
                  <a:prstClr val="black"/>
                </a:solidFill>
                <a:latin typeface="Cabin" pitchFamily="2" charset="77"/>
                <a:ea typeface="+mn-ea"/>
                <a:cs typeface="+mn-cs"/>
              </a:rPr>
              <a:t>medium.com</a:t>
            </a:r>
            <a:r>
              <a:rPr lang="en-US" sz="900" kern="1200" dirty="0">
                <a:solidFill>
                  <a:prstClr val="black"/>
                </a:solidFill>
                <a:latin typeface="Cabin" pitchFamily="2" charset="77"/>
                <a:ea typeface="+mn-ea"/>
                <a:cs typeface="+mn-cs"/>
              </a:rPr>
              <a:t>/the-mission/deconstructing-data-science-breaking-the-complex-craft-into-its-simplest-parts-15b15420df21</a:t>
            </a:r>
            <a:endParaRPr lang="en-CO" sz="900" kern="1200" dirty="0">
              <a:solidFill>
                <a:prstClr val="black"/>
              </a:solidFill>
              <a:latin typeface="Cabin" pitchFamily="2" charset="77"/>
              <a:ea typeface="+mn-ea"/>
              <a:cs typeface="+mn-cs"/>
            </a:endParaRPr>
          </a:p>
        </p:txBody>
      </p:sp>
      <p:sp>
        <p:nvSpPr>
          <p:cNvPr id="8" name="Rectangle 7">
            <a:extLst>
              <a:ext uri="{FF2B5EF4-FFF2-40B4-BE49-F238E27FC236}">
                <a16:creationId xmlns:a16="http://schemas.microsoft.com/office/drawing/2014/main" id="{CDEA9FFF-7FA9-827D-F0CE-2D5BC7288EBB}"/>
              </a:ext>
            </a:extLst>
          </p:cNvPr>
          <p:cNvSpPr/>
          <p:nvPr/>
        </p:nvSpPr>
        <p:spPr>
          <a:xfrm>
            <a:off x="1618807" y="2571751"/>
            <a:ext cx="1905887" cy="11842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s-ES_tradnl" sz="1350" kern="1200">
              <a:solidFill>
                <a:prstClr val="white"/>
              </a:solidFill>
              <a:latin typeface="Calibri" panose="020F0502020204030204"/>
            </a:endParaRPr>
          </a:p>
        </p:txBody>
      </p:sp>
    </p:spTree>
    <p:extLst>
      <p:ext uri="{BB962C8B-B14F-4D97-AF65-F5344CB8AC3E}">
        <p14:creationId xmlns:p14="http://schemas.microsoft.com/office/powerpoint/2010/main" val="434419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02CE0-355D-91E9-F751-7DDBC0C29FD4}"/>
              </a:ext>
            </a:extLst>
          </p:cNvPr>
          <p:cNvSpPr>
            <a:spLocks noGrp="1"/>
          </p:cNvSpPr>
          <p:nvPr>
            <p:ph type="title"/>
          </p:nvPr>
        </p:nvSpPr>
        <p:spPr/>
        <p:txBody>
          <a:bodyPr/>
          <a:lstStyle/>
          <a:p>
            <a:r>
              <a:rPr lang="es-ES_tradnl" dirty="0"/>
              <a:t>¡Éxitos!</a:t>
            </a:r>
          </a:p>
        </p:txBody>
      </p:sp>
    </p:spTree>
    <p:extLst>
      <p:ext uri="{BB962C8B-B14F-4D97-AF65-F5344CB8AC3E}">
        <p14:creationId xmlns:p14="http://schemas.microsoft.com/office/powerpoint/2010/main" val="407181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6" name="Google Shape;96;p13"/>
          <p:cNvSpPr txBox="1"/>
          <p:nvPr/>
        </p:nvSpPr>
        <p:spPr>
          <a:xfrm>
            <a:off x="3173103" y="1003111"/>
            <a:ext cx="5553207" cy="3422134"/>
          </a:xfrm>
          <a:prstGeom prst="rect">
            <a:avLst/>
          </a:prstGeom>
          <a:noFill/>
          <a:ln>
            <a:noFill/>
          </a:ln>
        </p:spPr>
        <p:txBody>
          <a:bodyPr spcFirstLastPara="1" wrap="square" lIns="91425" tIns="91425" rIns="91425" bIns="91425" anchor="t" anchorCtr="0">
            <a:noAutofit/>
          </a:bodyPr>
          <a:lstStyle/>
          <a:p>
            <a:pPr marL="285750" indent="-285750" algn="just">
              <a:spcBef>
                <a:spcPts val="600"/>
              </a:spcBef>
              <a:buClr>
                <a:schemeClr val="accent6"/>
              </a:buClr>
              <a:buSzPts val="1800"/>
              <a:buFont typeface="Lato"/>
              <a:buChar char="▷"/>
            </a:pPr>
            <a:r>
              <a:rPr lang="es-MX" sz="1600" dirty="0">
                <a:solidFill>
                  <a:schemeClr val="tx2">
                    <a:lumMod val="50000"/>
                  </a:schemeClr>
                </a:solidFill>
                <a:latin typeface="Helvetica Neue"/>
                <a:ea typeface="Lato"/>
                <a:cs typeface="Lato"/>
                <a:sym typeface="Lato"/>
              </a:rPr>
              <a:t>El marañón es una nuez versátil en cuanto a sabor y textura, que contiene una proporción de 21 % de proteínas, 46 % de grasas y minerales necesarios para la alimentación, tales como el calcio, fósforo, potasio, hierro, entre otros. Esto lo convierte en un alimento que aporta una gran cantidad de energía, de acuerdo con la Organización de las Naciones Unidas para la Alimentación y la Agricultura (ONUAA). </a:t>
            </a:r>
          </a:p>
          <a:p>
            <a:pPr marL="285750" indent="-285750" algn="just">
              <a:spcBef>
                <a:spcPts val="600"/>
              </a:spcBef>
              <a:buClr>
                <a:schemeClr val="accent6"/>
              </a:buClr>
              <a:buSzPts val="1800"/>
              <a:buFont typeface="Lato"/>
              <a:buChar char="▷"/>
            </a:pPr>
            <a:endParaRPr lang="es-MX" sz="1600" dirty="0">
              <a:solidFill>
                <a:schemeClr val="tx2">
                  <a:lumMod val="50000"/>
                </a:schemeClr>
              </a:solidFill>
              <a:latin typeface="Helvetica Neue"/>
              <a:ea typeface="Lato"/>
              <a:cs typeface="Lato"/>
              <a:sym typeface="Lato"/>
            </a:endParaRPr>
          </a:p>
          <a:p>
            <a:pPr marL="285750" indent="-285750" algn="just">
              <a:spcBef>
                <a:spcPts val="600"/>
              </a:spcBef>
              <a:buClr>
                <a:schemeClr val="accent6"/>
              </a:buClr>
              <a:buSzPts val="1800"/>
              <a:buFont typeface="Lato"/>
              <a:buChar char="▷"/>
            </a:pPr>
            <a:r>
              <a:rPr lang="es-MX" sz="1600" dirty="0">
                <a:solidFill>
                  <a:schemeClr val="tx2">
                    <a:lumMod val="50000"/>
                  </a:schemeClr>
                </a:solidFill>
                <a:latin typeface="Helvetica Neue"/>
                <a:ea typeface="Lato"/>
                <a:cs typeface="Lato"/>
                <a:sym typeface="Lato"/>
              </a:rPr>
              <a:t>El objetivo de Alpina es abastecerse de marañón 100% colombiano. Por esta razón, se generan alianzas con </a:t>
            </a:r>
            <a:r>
              <a:rPr lang="es-MX" sz="1600" dirty="0" err="1">
                <a:solidFill>
                  <a:schemeClr val="tx2">
                    <a:lumMod val="50000"/>
                  </a:schemeClr>
                </a:solidFill>
                <a:latin typeface="Helvetica Neue"/>
                <a:ea typeface="Lato"/>
                <a:cs typeface="Lato"/>
                <a:sym typeface="Lato"/>
              </a:rPr>
              <a:t>Kardianuts</a:t>
            </a:r>
            <a:r>
              <a:rPr lang="es-MX" sz="1600" dirty="0">
                <a:solidFill>
                  <a:schemeClr val="tx2">
                    <a:lumMod val="50000"/>
                  </a:schemeClr>
                </a:solidFill>
                <a:latin typeface="Helvetica Neue"/>
                <a:ea typeface="Lato"/>
                <a:cs typeface="Lato"/>
                <a:sym typeface="Lato"/>
              </a:rPr>
              <a:t>, una empresa cuya misión es contribuir al desarrollo sostenible de las áreas rurales del país por medio de la producción agrícola responsable.  </a:t>
            </a:r>
          </a:p>
          <a:p>
            <a:pPr lvl="0" algn="just">
              <a:spcBef>
                <a:spcPts val="600"/>
              </a:spcBef>
              <a:buClr>
                <a:schemeClr val="accent6"/>
              </a:buClr>
              <a:buSzPts val="1800"/>
            </a:pPr>
            <a:endParaRPr lang="es-MX" sz="1600" b="1" dirty="0">
              <a:solidFill>
                <a:schemeClr val="tx2">
                  <a:lumMod val="50000"/>
                </a:schemeClr>
              </a:solidFill>
              <a:latin typeface="Raleway"/>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Google Shape;124;p17">
            <a:extLst>
              <a:ext uri="{FF2B5EF4-FFF2-40B4-BE49-F238E27FC236}">
                <a16:creationId xmlns:a16="http://schemas.microsoft.com/office/drawing/2014/main" id="{C98CEE23-026D-A06A-C720-2D1B33DD71E7}"/>
              </a:ext>
            </a:extLst>
          </p:cNvPr>
          <p:cNvSpPr txBox="1">
            <a:spLocks noGrp="1"/>
          </p:cNvSpPr>
          <p:nvPr>
            <p:ph type="title"/>
          </p:nvPr>
        </p:nvSpPr>
        <p:spPr>
          <a:xfrm>
            <a:off x="3173103" y="208357"/>
            <a:ext cx="5553207" cy="5863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C" sz="2800" b="1" dirty="0">
                <a:solidFill>
                  <a:schemeClr val="accent2">
                    <a:lumMod val="50000"/>
                  </a:schemeClr>
                </a:solidFill>
                <a:latin typeface="Helvetica Neue"/>
                <a:ea typeface="Lato"/>
                <a:cs typeface="Lato"/>
                <a:sym typeface="Arial"/>
              </a:rPr>
              <a:t>Marañón 100% colombiano</a:t>
            </a:r>
            <a:endParaRPr sz="2800" b="1" dirty="0">
              <a:solidFill>
                <a:schemeClr val="accent2">
                  <a:lumMod val="50000"/>
                </a:schemeClr>
              </a:solidFill>
              <a:latin typeface="Helvetica Neue"/>
              <a:ea typeface="Lato"/>
              <a:cs typeface="Lato"/>
              <a:sym typeface="Arial"/>
            </a:endParaRPr>
          </a:p>
        </p:txBody>
      </p:sp>
      <p:pic>
        <p:nvPicPr>
          <p:cNvPr id="4" name="Imagen 3">
            <a:extLst>
              <a:ext uri="{FF2B5EF4-FFF2-40B4-BE49-F238E27FC236}">
                <a16:creationId xmlns:a16="http://schemas.microsoft.com/office/drawing/2014/main" id="{03796582-A1C8-466A-93FE-F3A0B382D9E6}"/>
              </a:ext>
            </a:extLst>
          </p:cNvPr>
          <p:cNvPicPr>
            <a:picLocks noChangeAspect="1"/>
          </p:cNvPicPr>
          <p:nvPr/>
        </p:nvPicPr>
        <p:blipFill rotWithShape="1">
          <a:blip r:embed="rId3"/>
          <a:srcRect l="49350" r="18522"/>
          <a:stretch/>
        </p:blipFill>
        <p:spPr>
          <a:xfrm>
            <a:off x="0" y="0"/>
            <a:ext cx="2935550" cy="5144232"/>
          </a:xfrm>
          <a:prstGeom prst="rect">
            <a:avLst/>
          </a:prstGeom>
        </p:spPr>
      </p:pic>
      <p:sp>
        <p:nvSpPr>
          <p:cNvPr id="9" name="CuadroTexto 8">
            <a:extLst>
              <a:ext uri="{FF2B5EF4-FFF2-40B4-BE49-F238E27FC236}">
                <a16:creationId xmlns:a16="http://schemas.microsoft.com/office/drawing/2014/main" id="{EBE4F0E8-96A0-47A1-AD90-330BF81913EF}"/>
              </a:ext>
            </a:extLst>
          </p:cNvPr>
          <p:cNvSpPr txBox="1"/>
          <p:nvPr/>
        </p:nvSpPr>
        <p:spPr>
          <a:xfrm>
            <a:off x="114725" y="4463581"/>
            <a:ext cx="2696714" cy="577081"/>
          </a:xfrm>
          <a:prstGeom prst="rect">
            <a:avLst/>
          </a:prstGeom>
          <a:noFill/>
        </p:spPr>
        <p:txBody>
          <a:bodyPr wrap="square">
            <a:spAutoFit/>
          </a:bodyPr>
          <a:lstStyle/>
          <a:p>
            <a:r>
              <a:rPr lang="es-ES" sz="1050" dirty="0">
                <a:solidFill>
                  <a:schemeClr val="bg1"/>
                </a:solidFill>
              </a:rPr>
              <a:t>El fruto del marañón en el departamento del Vichada, Colombia, una promesa agroindustrial </a:t>
            </a:r>
            <a:endParaRPr lang="es-CO" sz="105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4" name="Google Shape;94;p13"/>
          <p:cNvSpPr txBox="1"/>
          <p:nvPr/>
        </p:nvSpPr>
        <p:spPr>
          <a:xfrm>
            <a:off x="893700"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97" name="Google Shape;97;p13"/>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Google Shape;94;p13">
            <a:extLst>
              <a:ext uri="{FF2B5EF4-FFF2-40B4-BE49-F238E27FC236}">
                <a16:creationId xmlns:a16="http://schemas.microsoft.com/office/drawing/2014/main" id="{1B313F7A-BEC2-4EFF-CD40-15D2D4EA27CE}"/>
              </a:ext>
            </a:extLst>
          </p:cNvPr>
          <p:cNvSpPr txBox="1"/>
          <p:nvPr/>
        </p:nvSpPr>
        <p:spPr>
          <a:xfrm>
            <a:off x="893699" y="1523401"/>
            <a:ext cx="3576300" cy="23052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endParaRPr dirty="0">
              <a:solidFill>
                <a:schemeClr val="dk1"/>
              </a:solidFill>
              <a:latin typeface="Lato"/>
              <a:ea typeface="Lato"/>
              <a:cs typeface="Lato"/>
              <a:sym typeface="Lato"/>
            </a:endParaRPr>
          </a:p>
        </p:txBody>
      </p:sp>
      <p:sp>
        <p:nvSpPr>
          <p:cNvPr id="5" name="Google Shape;96;p13">
            <a:extLst>
              <a:ext uri="{FF2B5EF4-FFF2-40B4-BE49-F238E27FC236}">
                <a16:creationId xmlns:a16="http://schemas.microsoft.com/office/drawing/2014/main" id="{B434ADBA-B87D-1332-94FA-CD160353C7D2}"/>
              </a:ext>
            </a:extLst>
          </p:cNvPr>
          <p:cNvSpPr txBox="1"/>
          <p:nvPr/>
        </p:nvSpPr>
        <p:spPr>
          <a:xfrm>
            <a:off x="2811439" y="1154890"/>
            <a:ext cx="5943486" cy="3531111"/>
          </a:xfrm>
          <a:prstGeom prst="rect">
            <a:avLst/>
          </a:prstGeom>
          <a:noFill/>
          <a:ln>
            <a:noFill/>
          </a:ln>
        </p:spPr>
        <p:txBody>
          <a:bodyPr spcFirstLastPara="1" wrap="square" lIns="91425" tIns="91425" rIns="91425" bIns="91425" anchor="t" anchorCtr="0">
            <a:noAutofit/>
          </a:bodyPr>
          <a:lstStyle/>
          <a:p>
            <a:pPr marL="285750" indent="-285750" algn="just">
              <a:spcBef>
                <a:spcPts val="600"/>
              </a:spcBef>
              <a:buClr>
                <a:schemeClr val="accent6"/>
              </a:buClr>
              <a:buSzPts val="1800"/>
              <a:buFont typeface="Lato"/>
              <a:buChar char="▷"/>
            </a:pPr>
            <a:r>
              <a:rPr lang="es-MX" dirty="0">
                <a:solidFill>
                  <a:schemeClr val="tx2">
                    <a:lumMod val="50000"/>
                  </a:schemeClr>
                </a:solidFill>
                <a:latin typeface="Helvetica Neue"/>
                <a:ea typeface="Lato"/>
                <a:cs typeface="Lato"/>
              </a:rPr>
              <a:t>Se apuesta al desarrollo rural integral con proyectos de alianzas equitativas con pequeños productores que faciliten el acceso a capital, tierra, asistencia técnica y un enlace justo al mercado. </a:t>
            </a:r>
          </a:p>
          <a:p>
            <a:pPr marL="285750" indent="-285750" algn="just">
              <a:spcBef>
                <a:spcPts val="600"/>
              </a:spcBef>
              <a:buClr>
                <a:schemeClr val="accent6"/>
              </a:buClr>
              <a:buSzPts val="1800"/>
              <a:buFont typeface="Lato"/>
              <a:buChar char="▷"/>
            </a:pPr>
            <a:endParaRPr lang="es-MX" dirty="0">
              <a:solidFill>
                <a:schemeClr val="tx2">
                  <a:lumMod val="50000"/>
                </a:schemeClr>
              </a:solidFill>
              <a:latin typeface="Helvetica Neue"/>
              <a:ea typeface="Lato"/>
              <a:cs typeface="Lato"/>
            </a:endParaRPr>
          </a:p>
          <a:p>
            <a:pPr marL="285750" indent="-285750" algn="just">
              <a:spcBef>
                <a:spcPts val="600"/>
              </a:spcBef>
              <a:buClr>
                <a:schemeClr val="accent6"/>
              </a:buClr>
              <a:buSzPts val="1800"/>
              <a:buFont typeface="Lato"/>
              <a:buChar char="▷"/>
            </a:pPr>
            <a:r>
              <a:rPr lang="es-MX" dirty="0">
                <a:solidFill>
                  <a:schemeClr val="tx2">
                    <a:lumMod val="50000"/>
                  </a:schemeClr>
                </a:solidFill>
                <a:latin typeface="Helvetica Neue"/>
                <a:ea typeface="Lato"/>
                <a:cs typeface="Lato"/>
              </a:rPr>
              <a:t>Para 2021, se espera terminar de sembrar 100 hectáreas, aproximadamente 12.500 árboles de marañón, y para el 2025 se espera  trabajar de la mano de 100 familias del Vichada con la meta de cultivar 500 hectáreas. Esta siembra fomentará la restauración y preservación del ecosistema local y aportará a la recuperación y protección de la biodiversidad de la región. </a:t>
            </a:r>
          </a:p>
          <a:p>
            <a:pPr marL="285750" indent="-285750" algn="just">
              <a:spcBef>
                <a:spcPts val="600"/>
              </a:spcBef>
              <a:buClr>
                <a:schemeClr val="accent6"/>
              </a:buClr>
              <a:buSzPts val="1800"/>
              <a:buFont typeface="Lato"/>
              <a:buChar char="▷"/>
            </a:pPr>
            <a:endParaRPr lang="es-MX" dirty="0">
              <a:solidFill>
                <a:schemeClr val="tx2">
                  <a:lumMod val="50000"/>
                </a:schemeClr>
              </a:solidFill>
              <a:latin typeface="Helvetica Neue"/>
              <a:ea typeface="Lato"/>
              <a:cs typeface="Lato"/>
            </a:endParaRPr>
          </a:p>
          <a:p>
            <a:pPr marL="285750" indent="-285750" algn="just">
              <a:spcBef>
                <a:spcPts val="600"/>
              </a:spcBef>
              <a:buClr>
                <a:schemeClr val="accent6"/>
              </a:buClr>
              <a:buSzPts val="1800"/>
              <a:buFont typeface="Lato"/>
              <a:buChar char="▷"/>
            </a:pPr>
            <a:r>
              <a:rPr lang="es-MX" dirty="0">
                <a:solidFill>
                  <a:schemeClr val="tx2">
                    <a:lumMod val="50000"/>
                  </a:schemeClr>
                </a:solidFill>
                <a:latin typeface="Helvetica Neue"/>
                <a:ea typeface="Lato"/>
                <a:cs typeface="Lato"/>
              </a:rPr>
              <a:t>Con esta nueva línea de Origen Vegetal, Alpina continúa apostando al desarrollo y crecimiento económico del campo colombiano desde la sostenibilidad, sembrando oportunidades para construir un mejor futuro para el país de la mano de todos.</a:t>
            </a:r>
            <a:endParaRPr dirty="0">
              <a:solidFill>
                <a:schemeClr val="tx2">
                  <a:lumMod val="50000"/>
                </a:schemeClr>
              </a:solidFill>
              <a:latin typeface="Helvetica Neue"/>
              <a:ea typeface="Lato"/>
              <a:cs typeface="Lato"/>
              <a:sym typeface="Lato"/>
            </a:endParaRPr>
          </a:p>
        </p:txBody>
      </p:sp>
      <p:sp>
        <p:nvSpPr>
          <p:cNvPr id="2" name="Google Shape;124;p17">
            <a:extLst>
              <a:ext uri="{FF2B5EF4-FFF2-40B4-BE49-F238E27FC236}">
                <a16:creationId xmlns:a16="http://schemas.microsoft.com/office/drawing/2014/main" id="{0F195259-B6DD-EF90-4F5B-3F9982B2C254}"/>
              </a:ext>
            </a:extLst>
          </p:cNvPr>
          <p:cNvSpPr txBox="1">
            <a:spLocks noGrp="1"/>
          </p:cNvSpPr>
          <p:nvPr>
            <p:ph type="title"/>
          </p:nvPr>
        </p:nvSpPr>
        <p:spPr>
          <a:xfrm>
            <a:off x="2941093" y="297490"/>
            <a:ext cx="5006284" cy="857400"/>
          </a:xfrm>
          <a:prstGeom prst="rect">
            <a:avLst/>
          </a:prstGeom>
        </p:spPr>
        <p:txBody>
          <a:bodyPr spcFirstLastPara="1" wrap="square" lIns="91425" tIns="91425" rIns="91425" bIns="91425" anchor="b" anchorCtr="0">
            <a:noAutofit/>
          </a:bodyPr>
          <a:lstStyle/>
          <a:p>
            <a:r>
              <a:rPr lang="es-EC" sz="2800" b="1" dirty="0">
                <a:solidFill>
                  <a:schemeClr val="accent2">
                    <a:lumMod val="50000"/>
                  </a:schemeClr>
                </a:solidFill>
                <a:latin typeface="Helvetica Neue"/>
                <a:ea typeface="Lato"/>
                <a:cs typeface="Lato"/>
              </a:rPr>
              <a:t>Apuesta al desarrollo de pequeños productores</a:t>
            </a:r>
            <a:endParaRPr sz="2800" b="1" dirty="0">
              <a:solidFill>
                <a:schemeClr val="accent2">
                  <a:lumMod val="50000"/>
                </a:schemeClr>
              </a:solidFill>
              <a:latin typeface="Helvetica Neue"/>
              <a:ea typeface="Lato"/>
              <a:cs typeface="Lato"/>
            </a:endParaRPr>
          </a:p>
        </p:txBody>
      </p:sp>
      <p:pic>
        <p:nvPicPr>
          <p:cNvPr id="6" name="Imagen 5">
            <a:extLst>
              <a:ext uri="{FF2B5EF4-FFF2-40B4-BE49-F238E27FC236}">
                <a16:creationId xmlns:a16="http://schemas.microsoft.com/office/drawing/2014/main" id="{CF502D24-D85E-47FF-B6BA-75391BD8DD26}"/>
              </a:ext>
            </a:extLst>
          </p:cNvPr>
          <p:cNvPicPr>
            <a:picLocks noChangeAspect="1"/>
          </p:cNvPicPr>
          <p:nvPr/>
        </p:nvPicPr>
        <p:blipFill rotWithShape="1">
          <a:blip r:embed="rId3"/>
          <a:srcRect l="37911" r="32836"/>
          <a:stretch/>
        </p:blipFill>
        <p:spPr>
          <a:xfrm>
            <a:off x="0" y="0"/>
            <a:ext cx="2674961" cy="5143500"/>
          </a:xfrm>
          <a:prstGeom prst="rect">
            <a:avLst/>
          </a:prstGeom>
        </p:spPr>
      </p:pic>
      <p:sp>
        <p:nvSpPr>
          <p:cNvPr id="9" name="CuadroTexto 8">
            <a:extLst>
              <a:ext uri="{FF2B5EF4-FFF2-40B4-BE49-F238E27FC236}">
                <a16:creationId xmlns:a16="http://schemas.microsoft.com/office/drawing/2014/main" id="{56A71CB3-4216-4112-9EB4-7769E2EB89C6}"/>
              </a:ext>
            </a:extLst>
          </p:cNvPr>
          <p:cNvSpPr txBox="1"/>
          <p:nvPr/>
        </p:nvSpPr>
        <p:spPr>
          <a:xfrm>
            <a:off x="46486" y="4681835"/>
            <a:ext cx="2696714" cy="461665"/>
          </a:xfrm>
          <a:prstGeom prst="rect">
            <a:avLst/>
          </a:prstGeom>
          <a:noFill/>
        </p:spPr>
        <p:txBody>
          <a:bodyPr wrap="square">
            <a:spAutoFit/>
          </a:bodyPr>
          <a:lstStyle/>
          <a:p>
            <a:r>
              <a:rPr lang="es-ES" sz="1200" dirty="0">
                <a:solidFill>
                  <a:schemeClr val="bg1"/>
                </a:solidFill>
              </a:rPr>
              <a:t>Proyecto de marañón en Vichada  Foto: Alpina</a:t>
            </a:r>
            <a:endParaRPr lang="es-CO" sz="1050" dirty="0">
              <a:solidFill>
                <a:schemeClr val="bg1"/>
              </a:solidFill>
            </a:endParaRPr>
          </a:p>
        </p:txBody>
      </p:sp>
    </p:spTree>
    <p:extLst>
      <p:ext uri="{BB962C8B-B14F-4D97-AF65-F5344CB8AC3E}">
        <p14:creationId xmlns:p14="http://schemas.microsoft.com/office/powerpoint/2010/main" val="106732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6A9F72-AA60-4019-B94A-B03032CB31C4}"/>
              </a:ext>
            </a:extLst>
          </p:cNvPr>
          <p:cNvSpPr>
            <a:spLocks noGrp="1"/>
          </p:cNvSpPr>
          <p:nvPr>
            <p:ph type="body" idx="1"/>
          </p:nvPr>
        </p:nvSpPr>
        <p:spPr>
          <a:xfrm>
            <a:off x="893625" y="1303362"/>
            <a:ext cx="7649874" cy="3622488"/>
          </a:xfrm>
        </p:spPr>
        <p:txBody>
          <a:bodyPr/>
          <a:lstStyle/>
          <a:p>
            <a:pPr marL="101600" indent="0" algn="l" rtl="0" fontAlgn="base">
              <a:buNone/>
            </a:pPr>
            <a:r>
              <a:rPr lang="es-ES" sz="1800" dirty="0">
                <a:latin typeface="Calibri" panose="020F0502020204030204" pitchFamily="34" charset="0"/>
              </a:rPr>
              <a:t>En grupos de 3 a 5 personas, construir un pitch de 5 minutos para convencer a un grupo de inversionistas sobre las ventajas de apoyar con capital a pequeños cultivadores en el Guaviare. </a:t>
            </a:r>
          </a:p>
          <a:p>
            <a:pPr marL="101600" indent="0" algn="l" rtl="0" fontAlgn="base">
              <a:buNone/>
            </a:pPr>
            <a:r>
              <a:rPr lang="es-ES" sz="1800" dirty="0">
                <a:latin typeface="Calibri" panose="020F0502020204030204" pitchFamily="34" charset="0"/>
              </a:rPr>
              <a:t>El pitch se apoyará en gráficos (idealmente interactivos) basados en los datos que se les entregue sobre el cultivo del Marañón.</a:t>
            </a:r>
          </a:p>
          <a:p>
            <a:pPr marL="101600" indent="0" algn="l" rtl="0" fontAlgn="base">
              <a:buNone/>
            </a:pPr>
            <a:endParaRPr lang="es-ES" sz="1800" b="0" i="0" dirty="0">
              <a:effectLst/>
              <a:latin typeface="Calibri" panose="020F0502020204030204" pitchFamily="34" charset="0"/>
            </a:endParaRPr>
          </a:p>
          <a:p>
            <a:pPr algn="l" rtl="0" fontAlgn="base">
              <a:buFont typeface="+mj-lt"/>
              <a:buAutoNum type="arabicPeriod"/>
            </a:pPr>
            <a:r>
              <a:rPr lang="es-ES" sz="1800" b="0" i="0" dirty="0">
                <a:effectLst/>
                <a:latin typeface="Calibri" panose="020F0502020204030204" pitchFamily="34" charset="0"/>
              </a:rPr>
              <a:t>Cada equipo elabora un guion y las visualizaciones y apoyos que considere necesarios </a:t>
            </a:r>
          </a:p>
          <a:p>
            <a:pPr algn="l" rtl="0" fontAlgn="base">
              <a:buFont typeface="+mj-lt"/>
              <a:buAutoNum type="arabicPeriod"/>
            </a:pPr>
            <a:r>
              <a:rPr lang="es-ES" sz="1800" b="0" i="0" dirty="0">
                <a:effectLst/>
                <a:latin typeface="Calibri" panose="020F0502020204030204" pitchFamily="34" charset="0"/>
              </a:rPr>
              <a:t>El guion tiene un formato </a:t>
            </a:r>
            <a:r>
              <a:rPr lang="es-ES" sz="1800" b="0" i="0" dirty="0" err="1">
                <a:effectLst/>
                <a:latin typeface="Calibri" panose="020F0502020204030204" pitchFamily="34" charset="0"/>
              </a:rPr>
              <a:t>pre-establecido</a:t>
            </a:r>
            <a:r>
              <a:rPr lang="es-ES" sz="1800" b="0" i="0" dirty="0">
                <a:effectLst/>
                <a:latin typeface="Calibri" panose="020F0502020204030204" pitchFamily="34" charset="0"/>
              </a:rPr>
              <a:t> </a:t>
            </a:r>
          </a:p>
          <a:p>
            <a:pPr algn="l" rtl="0" fontAlgn="base">
              <a:buFont typeface="+mj-lt"/>
              <a:buAutoNum type="arabicPeriod"/>
            </a:pPr>
            <a:r>
              <a:rPr lang="es-ES" sz="1800" b="0" i="0" dirty="0">
                <a:effectLst/>
                <a:latin typeface="Calibri" panose="020F0502020204030204" pitchFamily="34" charset="0"/>
              </a:rPr>
              <a:t>Los materiales de apoyo pueden ser de cualquier tipo </a:t>
            </a:r>
          </a:p>
          <a:p>
            <a:endParaRPr lang="es-CO" dirty="0"/>
          </a:p>
        </p:txBody>
      </p:sp>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5</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El Reto: objetivo general</a:t>
            </a:r>
            <a:endParaRPr lang="es-CO" dirty="0"/>
          </a:p>
        </p:txBody>
      </p:sp>
    </p:spTree>
    <p:extLst>
      <p:ext uri="{BB962C8B-B14F-4D97-AF65-F5344CB8AC3E}">
        <p14:creationId xmlns:p14="http://schemas.microsoft.com/office/powerpoint/2010/main" val="1679525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6A9F72-AA60-4019-B94A-B03032CB31C4}"/>
              </a:ext>
            </a:extLst>
          </p:cNvPr>
          <p:cNvSpPr>
            <a:spLocks noGrp="1"/>
          </p:cNvSpPr>
          <p:nvPr>
            <p:ph type="body" idx="1"/>
          </p:nvPr>
        </p:nvSpPr>
        <p:spPr>
          <a:xfrm>
            <a:off x="893625" y="1303362"/>
            <a:ext cx="7649874" cy="3622488"/>
          </a:xfrm>
        </p:spPr>
        <p:txBody>
          <a:bodyPr/>
          <a:lstStyle/>
          <a:p>
            <a:pPr algn="l" rtl="0" fontAlgn="base">
              <a:buFont typeface="+mj-lt"/>
              <a:buAutoNum type="arabicPeriod" startAt="4"/>
            </a:pPr>
            <a:r>
              <a:rPr lang="es-ES" sz="1800" b="0" i="0" dirty="0">
                <a:effectLst/>
                <a:latin typeface="Calibri" panose="020F0502020204030204" pitchFamily="34" charset="0"/>
              </a:rPr>
              <a:t>Los estudiantes de la UR que están de apoyo ayudarán a generar tableros de </a:t>
            </a:r>
            <a:r>
              <a:rPr lang="es-ES" sz="1800" b="0" i="0" dirty="0" err="1">
                <a:effectLst/>
                <a:latin typeface="Calibri" panose="020F0502020204030204" pitchFamily="34" charset="0"/>
              </a:rPr>
              <a:t>PowerBi</a:t>
            </a:r>
            <a:r>
              <a:rPr lang="es-ES" sz="1800" b="0" i="0" dirty="0">
                <a:effectLst/>
                <a:latin typeface="Calibri" panose="020F0502020204030204" pitchFamily="34" charset="0"/>
              </a:rPr>
              <a:t> o gráficas en Excel, y prestarán apoyo logístico para el envío de materiales a los jurados. No darán sugerencias sobre diseño, visualizaciones adecuadas, </a:t>
            </a:r>
            <a:r>
              <a:rPr lang="es-ES" sz="1800" b="0" i="0" dirty="0" err="1">
                <a:effectLst/>
                <a:latin typeface="Calibri" panose="020F0502020204030204" pitchFamily="34" charset="0"/>
              </a:rPr>
              <a:t>storytelling</a:t>
            </a:r>
            <a:r>
              <a:rPr lang="es-ES" sz="1800" b="0" i="0" dirty="0">
                <a:effectLst/>
                <a:latin typeface="Calibri" panose="020F0502020204030204" pitchFamily="34" charset="0"/>
              </a:rPr>
              <a:t>, o uso de software de IA. </a:t>
            </a:r>
          </a:p>
          <a:p>
            <a:pPr algn="l" rtl="0" fontAlgn="base">
              <a:buFont typeface="+mj-lt"/>
              <a:buAutoNum type="arabicPeriod" startAt="4"/>
            </a:pPr>
            <a:r>
              <a:rPr lang="es-ES" sz="1800" b="0" i="0" dirty="0">
                <a:effectLst/>
                <a:latin typeface="Calibri" panose="020F0502020204030204" pitchFamily="34" charset="0"/>
              </a:rPr>
              <a:t>El guion y cualquier material necesario para el pitch se debe entregar a la hora asignada mediante correo electrónico a </a:t>
            </a:r>
            <a:r>
              <a:rPr lang="es-ES" sz="1800" b="0" i="0" u="sng" strike="noStrike" dirty="0">
                <a:solidFill>
                  <a:srgbClr val="0563C1"/>
                </a:solidFill>
                <a:effectLst/>
                <a:latin typeface="Calibri" panose="020F0502020204030204" pitchFamily="34" charset="0"/>
                <a:hlinkClick r:id="rId2"/>
              </a:rPr>
              <a:t>visualdataurfest@urosario.edu.co</a:t>
            </a:r>
            <a:r>
              <a:rPr lang="es-ES" sz="1800" b="0" i="0" dirty="0">
                <a:effectLst/>
                <a:latin typeface="Calibri" panose="020F0502020204030204" pitchFamily="34" charset="0"/>
              </a:rPr>
              <a:t> </a:t>
            </a:r>
          </a:p>
          <a:p>
            <a:pPr algn="l" rtl="0" fontAlgn="base">
              <a:buFont typeface="+mj-lt"/>
              <a:buAutoNum type="arabicPeriod" startAt="4"/>
            </a:pPr>
            <a:r>
              <a:rPr lang="es-ES" sz="1800" b="0" i="0" dirty="0">
                <a:effectLst/>
                <a:latin typeface="Calibri" panose="020F0502020204030204" pitchFamily="34" charset="0"/>
              </a:rPr>
              <a:t>De los grupos que envíen un guion y materiales, los jurados elegirán dos o tres grupos que realizarán su presentación al final del evento </a:t>
            </a:r>
          </a:p>
          <a:p>
            <a:endParaRPr lang="es-CO" dirty="0"/>
          </a:p>
        </p:txBody>
      </p:sp>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6</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El Reto: mecánica</a:t>
            </a:r>
            <a:endParaRPr lang="es-CO" dirty="0"/>
          </a:p>
        </p:txBody>
      </p:sp>
    </p:spTree>
    <p:extLst>
      <p:ext uri="{BB962C8B-B14F-4D97-AF65-F5344CB8AC3E}">
        <p14:creationId xmlns:p14="http://schemas.microsoft.com/office/powerpoint/2010/main" val="3864889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6A9F72-AA60-4019-B94A-B03032CB31C4}"/>
              </a:ext>
            </a:extLst>
          </p:cNvPr>
          <p:cNvSpPr>
            <a:spLocks noGrp="1"/>
          </p:cNvSpPr>
          <p:nvPr>
            <p:ph type="body" idx="1"/>
          </p:nvPr>
        </p:nvSpPr>
        <p:spPr>
          <a:xfrm>
            <a:off x="893700" y="1521012"/>
            <a:ext cx="7649874" cy="3622488"/>
          </a:xfrm>
        </p:spPr>
        <p:txBody>
          <a:bodyPr/>
          <a:lstStyle/>
          <a:p>
            <a:pPr marL="444500" indent="-342900">
              <a:buFont typeface="+mj-lt"/>
              <a:buAutoNum type="arabicPeriod"/>
            </a:pPr>
            <a:r>
              <a:rPr lang="es-ES" sz="1600" b="1" dirty="0">
                <a:latin typeface="Calibri" panose="020F0502020204030204" pitchFamily="34" charset="0"/>
                <a:cs typeface="Calibri" panose="020F0502020204030204" pitchFamily="34" charset="0"/>
              </a:rPr>
              <a:t>Introducción</a:t>
            </a:r>
            <a:r>
              <a:rPr lang="es-ES" sz="1600" dirty="0">
                <a:latin typeface="Calibri" panose="020F0502020204030204" pitchFamily="34" charset="0"/>
                <a:cs typeface="Calibri" panose="020F0502020204030204" pitchFamily="34" charset="0"/>
              </a:rPr>
              <a:t>. Explicación del problema o la pregunta que quieres resolver.</a:t>
            </a:r>
          </a:p>
          <a:p>
            <a:pPr marL="444500" indent="-342900">
              <a:buFont typeface="+mj-lt"/>
              <a:buAutoNum type="arabicPeriod"/>
            </a:pPr>
            <a:r>
              <a:rPr lang="es-ES" sz="1600" b="1" dirty="0">
                <a:latin typeface="Calibri" panose="020F0502020204030204" pitchFamily="34" charset="0"/>
                <a:cs typeface="Calibri" panose="020F0502020204030204" pitchFamily="34" charset="0"/>
              </a:rPr>
              <a:t>Descripción de la audiencia a la que te diriges. </a:t>
            </a:r>
            <a:r>
              <a:rPr lang="es-ES" sz="1600" dirty="0">
                <a:latin typeface="Calibri" panose="020F0502020204030204" pitchFamily="34" charset="0"/>
                <a:cs typeface="Calibri" panose="020F0502020204030204" pitchFamily="34" charset="0"/>
              </a:rPr>
              <a:t>¿Le hablas a empresarios, consumidores, gobiernos? ¿Qué objetivos le interesan a cada uno de ellos?</a:t>
            </a:r>
          </a:p>
          <a:p>
            <a:pPr marL="444500" indent="-342900">
              <a:buFont typeface="+mj-lt"/>
              <a:buAutoNum type="arabicPeriod"/>
            </a:pPr>
            <a:r>
              <a:rPr lang="es-ES" sz="1600" b="1" dirty="0">
                <a:latin typeface="Calibri" panose="020F0502020204030204" pitchFamily="34" charset="0"/>
                <a:cs typeface="Calibri" panose="020F0502020204030204" pitchFamily="34" charset="0"/>
              </a:rPr>
              <a:t>Descripción de los datos. </a:t>
            </a:r>
            <a:r>
              <a:rPr lang="es-ES" sz="1600" dirty="0">
                <a:latin typeface="Calibri" panose="020F0502020204030204" pitchFamily="34" charset="0"/>
                <a:cs typeface="Calibri" panose="020F0502020204030204" pitchFamily="34" charset="0"/>
              </a:rPr>
              <a:t>¿Qué información tienes disponible? ¿Qué representa esta información? ¿Qué columnas o características puedes ver?</a:t>
            </a:r>
          </a:p>
          <a:p>
            <a:pPr marL="444500" indent="-342900">
              <a:buFont typeface="+mj-lt"/>
              <a:buAutoNum type="arabicPeriod"/>
            </a:pPr>
            <a:r>
              <a:rPr lang="es-ES" sz="1600" b="1" dirty="0">
                <a:latin typeface="Calibri" panose="020F0502020204030204" pitchFamily="34" charset="0"/>
                <a:cs typeface="Calibri" panose="020F0502020204030204" pitchFamily="34" charset="0"/>
              </a:rPr>
              <a:t>Metodología que usaste para resolver la pregunta</a:t>
            </a:r>
            <a:r>
              <a:rPr lang="es-ES" sz="1600" dirty="0">
                <a:latin typeface="Calibri" panose="020F0502020204030204" pitchFamily="34" charset="0"/>
                <a:cs typeface="Calibri" panose="020F0502020204030204" pitchFamily="34" charset="0"/>
              </a:rPr>
              <a:t>. ¿Qué tipo de estadísticos (media, mediana, conteo, etc.) estás usando? ¿Qué tipo de gráficas o tablas usas como apoyo?</a:t>
            </a:r>
          </a:p>
          <a:p>
            <a:pPr marL="444500" indent="-342900">
              <a:buFont typeface="+mj-lt"/>
              <a:buAutoNum type="arabicPeriod"/>
            </a:pPr>
            <a:r>
              <a:rPr lang="es-ES" sz="1600" b="1" dirty="0">
                <a:latin typeface="Calibri" panose="020F0502020204030204" pitchFamily="34" charset="0"/>
                <a:cs typeface="Calibri" panose="020F0502020204030204" pitchFamily="34" charset="0"/>
              </a:rPr>
              <a:t>Conclusiones. </a:t>
            </a:r>
            <a:r>
              <a:rPr lang="es-ES" sz="1600" dirty="0">
                <a:latin typeface="Calibri" panose="020F0502020204030204" pitchFamily="34" charset="0"/>
                <a:cs typeface="Calibri" panose="020F0502020204030204" pitchFamily="34" charset="0"/>
              </a:rPr>
              <a:t>¿Qué encontraste? ¿Qué información le sirve a tu audiencia para tomar decisiones?</a:t>
            </a:r>
            <a:endParaRPr lang="es-CO" sz="1600" dirty="0">
              <a:latin typeface="Calibri" panose="020F0502020204030204" pitchFamily="34" charset="0"/>
              <a:cs typeface="Calibri" panose="020F0502020204030204" pitchFamily="34" charset="0"/>
            </a:endParaRPr>
          </a:p>
        </p:txBody>
      </p:sp>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7</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El Reto: el </a:t>
            </a:r>
            <a:r>
              <a:rPr lang="es-EC" sz="3200" b="1" dirty="0" err="1">
                <a:solidFill>
                  <a:schemeClr val="accent2">
                    <a:lumMod val="50000"/>
                  </a:schemeClr>
                </a:solidFill>
                <a:latin typeface="Helvetica Neue"/>
                <a:ea typeface="Lato"/>
                <a:cs typeface="Lato"/>
              </a:rPr>
              <a:t>guión</a:t>
            </a:r>
            <a:endParaRPr lang="es-CO" dirty="0"/>
          </a:p>
        </p:txBody>
      </p:sp>
    </p:spTree>
    <p:extLst>
      <p:ext uri="{BB962C8B-B14F-4D97-AF65-F5344CB8AC3E}">
        <p14:creationId xmlns:p14="http://schemas.microsoft.com/office/powerpoint/2010/main" val="98540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6A9F72-AA60-4019-B94A-B03032CB31C4}"/>
              </a:ext>
            </a:extLst>
          </p:cNvPr>
          <p:cNvSpPr>
            <a:spLocks noGrp="1"/>
          </p:cNvSpPr>
          <p:nvPr>
            <p:ph type="body" idx="1"/>
          </p:nvPr>
        </p:nvSpPr>
        <p:spPr>
          <a:xfrm>
            <a:off x="893625" y="1303362"/>
            <a:ext cx="7649874" cy="3622488"/>
          </a:xfrm>
        </p:spPr>
        <p:txBody>
          <a:bodyPr/>
          <a:lstStyle/>
          <a:p>
            <a:pPr algn="l" rtl="0" fontAlgn="base">
              <a:buFont typeface="+mj-lt"/>
              <a:buAutoNum type="arabicPeriod" startAt="7"/>
            </a:pPr>
            <a:r>
              <a:rPr lang="es-ES" sz="1800" b="0" i="0" dirty="0">
                <a:effectLst/>
                <a:latin typeface="Calibri" panose="020F0502020204030204" pitchFamily="34" charset="0"/>
              </a:rPr>
              <a:t>La presentación del pitch será de 5 minutos, la pueden realizar una o más persona del equipo. Dicha presentación debe seguir lo escrito en el </a:t>
            </a:r>
            <a:r>
              <a:rPr lang="es-ES" sz="1800" b="0" i="0" dirty="0" err="1">
                <a:effectLst/>
                <a:latin typeface="Calibri" panose="020F0502020204030204" pitchFamily="34" charset="0"/>
              </a:rPr>
              <a:t>guión</a:t>
            </a:r>
            <a:r>
              <a:rPr lang="es-ES" sz="1800" b="0" i="0" dirty="0">
                <a:effectLst/>
                <a:latin typeface="Calibri" panose="020F0502020204030204" pitchFamily="34" charset="0"/>
              </a:rPr>
              <a:t>, desviaciones drásticas del guion serán penaliza</a:t>
            </a:r>
            <a:r>
              <a:rPr lang="es-ES" sz="1800" b="0" i="0" dirty="0">
                <a:solidFill>
                  <a:srgbClr val="0078D4"/>
                </a:solidFill>
                <a:effectLst/>
                <a:latin typeface="Calibri" panose="020F0502020204030204" pitchFamily="34" charset="0"/>
              </a:rPr>
              <a:t>d</a:t>
            </a:r>
            <a:r>
              <a:rPr lang="es-ES" sz="1800" b="0" i="0" dirty="0">
                <a:effectLst/>
                <a:latin typeface="Calibri" panose="020F0502020204030204" pitchFamily="34" charset="0"/>
              </a:rPr>
              <a:t>as por el jurado. </a:t>
            </a:r>
          </a:p>
          <a:p>
            <a:pPr algn="l" rtl="0" fontAlgn="base">
              <a:buFont typeface="+mj-lt"/>
              <a:buAutoNum type="arabicPeriod" startAt="8"/>
            </a:pPr>
            <a:r>
              <a:rPr lang="es-ES" sz="1800" b="0" i="0" dirty="0">
                <a:effectLst/>
                <a:latin typeface="Calibri" panose="020F0502020204030204" pitchFamily="34" charset="0"/>
              </a:rPr>
              <a:t>El grupo ganador se decidirá con base a las presentaciones y la premiación se realizará en las instalaciones de Alpina en una fecha a convenir </a:t>
            </a:r>
          </a:p>
          <a:p>
            <a:endParaRPr lang="es-CO" dirty="0"/>
          </a:p>
        </p:txBody>
      </p:sp>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8</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El Reto: la final</a:t>
            </a:r>
            <a:endParaRPr lang="es-CO" dirty="0"/>
          </a:p>
        </p:txBody>
      </p:sp>
    </p:spTree>
    <p:extLst>
      <p:ext uri="{BB962C8B-B14F-4D97-AF65-F5344CB8AC3E}">
        <p14:creationId xmlns:p14="http://schemas.microsoft.com/office/powerpoint/2010/main" val="389166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606A9F72-AA60-4019-B94A-B03032CB31C4}"/>
              </a:ext>
            </a:extLst>
          </p:cNvPr>
          <p:cNvSpPr>
            <a:spLocks noGrp="1"/>
          </p:cNvSpPr>
          <p:nvPr>
            <p:ph type="body" idx="1"/>
          </p:nvPr>
        </p:nvSpPr>
        <p:spPr>
          <a:xfrm>
            <a:off x="893625" y="1303362"/>
            <a:ext cx="7649874" cy="3622488"/>
          </a:xfrm>
        </p:spPr>
        <p:txBody>
          <a:bodyPr/>
          <a:lstStyle/>
          <a:p>
            <a:pPr algn="l" rtl="0" fontAlgn="base">
              <a:buFont typeface="+mj-lt"/>
              <a:buAutoNum type="arabicPeriod"/>
            </a:pPr>
            <a:r>
              <a:rPr lang="es-ES" sz="1400" b="0" i="0" dirty="0">
                <a:effectLst/>
                <a:latin typeface="Calibri" panose="020F0502020204030204" pitchFamily="34" charset="0"/>
              </a:rPr>
              <a:t>Los grupos pueden tener entre 3 y 5 integrantes </a:t>
            </a:r>
          </a:p>
          <a:p>
            <a:pPr algn="l" rtl="0" fontAlgn="base">
              <a:buFont typeface="+mj-lt"/>
              <a:buAutoNum type="arabicPeriod"/>
            </a:pPr>
            <a:r>
              <a:rPr lang="es-ES" sz="1400" b="0" i="0" dirty="0">
                <a:effectLst/>
                <a:latin typeface="Calibri" panose="020F0502020204030204" pitchFamily="34" charset="0"/>
              </a:rPr>
              <a:t>Los integrantes no pueden ser profesores, estudiantes o egresados universitarios. </a:t>
            </a:r>
          </a:p>
          <a:p>
            <a:pPr algn="l" rtl="0" fontAlgn="base">
              <a:buFont typeface="+mj-lt"/>
              <a:buAutoNum type="arabicPeriod"/>
            </a:pPr>
            <a:r>
              <a:rPr lang="es-ES" sz="1400" b="0" i="0" dirty="0">
                <a:effectLst/>
                <a:latin typeface="Calibri" panose="020F0502020204030204" pitchFamily="34" charset="0"/>
              </a:rPr>
              <a:t>En principio, los tableros son en </a:t>
            </a:r>
            <a:r>
              <a:rPr lang="es-ES" sz="1400" b="0" i="0" dirty="0" err="1">
                <a:effectLst/>
                <a:latin typeface="Calibri" panose="020F0502020204030204" pitchFamily="34" charset="0"/>
              </a:rPr>
              <a:t>PowerBi</a:t>
            </a:r>
            <a:r>
              <a:rPr lang="es-ES" sz="1400" b="0" i="0" dirty="0">
                <a:effectLst/>
                <a:latin typeface="Calibri" panose="020F0502020204030204" pitchFamily="34" charset="0"/>
              </a:rPr>
              <a:t> con los datos suministrados; pero los participantes podrían traer una visualización de otra fuente (debidamente referenciada), agregar información de otros conjuntos de datos (debidamente referenciados), o usar tableros basados en otro software </a:t>
            </a:r>
          </a:p>
          <a:p>
            <a:pPr algn="l" rtl="0" fontAlgn="base">
              <a:buFont typeface="+mj-lt"/>
              <a:buAutoNum type="arabicPeriod"/>
            </a:pPr>
            <a:r>
              <a:rPr lang="es-ES" sz="1400" b="0" i="0" dirty="0">
                <a:effectLst/>
                <a:latin typeface="Calibri" panose="020F0502020204030204" pitchFamily="34" charset="0"/>
              </a:rPr>
              <a:t>Está permitido utilizar herramientas de IA como apoyo para (i) crear imágenes y videos de apoyo, (</a:t>
            </a:r>
            <a:r>
              <a:rPr lang="es-ES" sz="1400" b="0" i="0" dirty="0" err="1">
                <a:effectLst/>
                <a:latin typeface="Calibri" panose="020F0502020204030204" pitchFamily="34" charset="0"/>
              </a:rPr>
              <a:t>ii</a:t>
            </a:r>
            <a:r>
              <a:rPr lang="es-ES" sz="1400" b="0" i="0" dirty="0">
                <a:effectLst/>
                <a:latin typeface="Calibri" panose="020F0502020204030204" pitchFamily="34" charset="0"/>
              </a:rPr>
              <a:t>) generar visualizaciones con los datos, (</a:t>
            </a:r>
            <a:r>
              <a:rPr lang="es-ES" sz="1400" b="0" i="0" dirty="0" err="1">
                <a:effectLst/>
                <a:latin typeface="Calibri" panose="020F0502020204030204" pitchFamily="34" charset="0"/>
              </a:rPr>
              <a:t>iii</a:t>
            </a:r>
            <a:r>
              <a:rPr lang="es-ES" sz="1400" b="0" i="0" dirty="0">
                <a:effectLst/>
                <a:latin typeface="Calibri" panose="020F0502020204030204" pitchFamily="34" charset="0"/>
              </a:rPr>
              <a:t>) generar texto para usar la presentación. </a:t>
            </a:r>
          </a:p>
          <a:p>
            <a:pPr algn="l" rtl="0" fontAlgn="base">
              <a:buFont typeface="+mj-lt"/>
              <a:buAutoNum type="arabicPeriod"/>
            </a:pPr>
            <a:r>
              <a:rPr lang="es-ES" sz="1400" b="0" i="0" dirty="0">
                <a:effectLst/>
                <a:latin typeface="Calibri" panose="020F0502020204030204" pitchFamily="34" charset="0"/>
              </a:rPr>
              <a:t>Si bien no se </a:t>
            </a:r>
            <a:r>
              <a:rPr lang="es-ES" sz="1400" b="0" i="0" dirty="0" err="1">
                <a:effectLst/>
                <a:latin typeface="Calibri" panose="020F0502020204030204" pitchFamily="34" charset="0"/>
              </a:rPr>
              <a:t>prohibe</a:t>
            </a:r>
            <a:r>
              <a:rPr lang="es-ES" sz="1400" b="0" i="0" dirty="0">
                <a:effectLst/>
                <a:latin typeface="Calibri" panose="020F0502020204030204" pitchFamily="34" charset="0"/>
              </a:rPr>
              <a:t> la comunicación con personas fuera del equipo, no se permitirá que los materiales para usar en la presentación sean creados por personas que no se encuentren en el salón. Los estudiantes de la UR informarán cualquier irregularidad al jurado. </a:t>
            </a:r>
          </a:p>
          <a:p>
            <a:endParaRPr lang="es-CO" sz="1600" dirty="0"/>
          </a:p>
        </p:txBody>
      </p:sp>
      <p:sp>
        <p:nvSpPr>
          <p:cNvPr id="5" name="Marcador de número de diapositiva 4">
            <a:extLst>
              <a:ext uri="{FF2B5EF4-FFF2-40B4-BE49-F238E27FC236}">
                <a16:creationId xmlns:a16="http://schemas.microsoft.com/office/drawing/2014/main" id="{C8587AEF-5708-49E3-AC52-EE55D9B97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CO" smtClean="0"/>
              <a:t>9</a:t>
            </a:fld>
            <a:endParaRPr lang="es-CO"/>
          </a:p>
        </p:txBody>
      </p:sp>
      <p:sp>
        <p:nvSpPr>
          <p:cNvPr id="7" name="Título 6">
            <a:extLst>
              <a:ext uri="{FF2B5EF4-FFF2-40B4-BE49-F238E27FC236}">
                <a16:creationId xmlns:a16="http://schemas.microsoft.com/office/drawing/2014/main" id="{5163313F-DAEF-4F6A-97B3-634A45D6D3AF}"/>
              </a:ext>
            </a:extLst>
          </p:cNvPr>
          <p:cNvSpPr>
            <a:spLocks noGrp="1"/>
          </p:cNvSpPr>
          <p:nvPr>
            <p:ph type="title"/>
          </p:nvPr>
        </p:nvSpPr>
        <p:spPr/>
        <p:txBody>
          <a:bodyPr/>
          <a:lstStyle/>
          <a:p>
            <a:r>
              <a:rPr lang="es-EC" sz="3200" b="1" dirty="0">
                <a:solidFill>
                  <a:schemeClr val="accent2">
                    <a:lumMod val="50000"/>
                  </a:schemeClr>
                </a:solidFill>
                <a:latin typeface="Helvetica Neue"/>
                <a:ea typeface="Lato"/>
                <a:cs typeface="Lato"/>
              </a:rPr>
              <a:t>Reglas</a:t>
            </a:r>
            <a:endParaRPr lang="es-CO" dirty="0"/>
          </a:p>
        </p:txBody>
      </p:sp>
    </p:spTree>
    <p:extLst>
      <p:ext uri="{BB962C8B-B14F-4D97-AF65-F5344CB8AC3E}">
        <p14:creationId xmlns:p14="http://schemas.microsoft.com/office/powerpoint/2010/main" val="3953661323"/>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_CAM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ma_CAMB" id="{BD0DDE54-DECE-1748-AC55-E4C6367C9280}" vid="{3D07B779-B50A-9742-A60A-36A5EE5D864F}"/>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1493</Words>
  <Application>Microsoft Office PowerPoint</Application>
  <PresentationFormat>Presentación en pantalla (16:9)</PresentationFormat>
  <Paragraphs>187</Paragraphs>
  <Slides>24</Slides>
  <Notes>5</Notes>
  <HiddenSlides>0</HiddenSlides>
  <MMClips>0</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24</vt:i4>
      </vt:variant>
    </vt:vector>
  </HeadingPairs>
  <TitlesOfParts>
    <vt:vector size="36" baseType="lpstr">
      <vt:lpstr>Arial</vt:lpstr>
      <vt:lpstr>Lato</vt:lpstr>
      <vt:lpstr>Montserrat</vt:lpstr>
      <vt:lpstr>Helvetica Neue</vt:lpstr>
      <vt:lpstr>Raleway</vt:lpstr>
      <vt:lpstr>Cabin</vt:lpstr>
      <vt:lpstr>Calibri</vt:lpstr>
      <vt:lpstr>Futura Medium</vt:lpstr>
      <vt:lpstr>Poppins</vt:lpstr>
      <vt:lpstr>Futura Medium</vt:lpstr>
      <vt:lpstr>Antonio template</vt:lpstr>
      <vt:lpstr>Tema_CAMB</vt:lpstr>
      <vt:lpstr>Presentación de PowerPoint</vt:lpstr>
      <vt:lpstr>Productos de origen vegetal: Marañón</vt:lpstr>
      <vt:lpstr>Marañón 100% colombiano</vt:lpstr>
      <vt:lpstr>Apuesta al desarrollo de pequeños productores</vt:lpstr>
      <vt:lpstr>El Reto: objetivo general</vt:lpstr>
      <vt:lpstr>El Reto: mecánica</vt:lpstr>
      <vt:lpstr>El Reto: el guión</vt:lpstr>
      <vt:lpstr>El Reto: la final</vt:lpstr>
      <vt:lpstr>Reglas</vt:lpstr>
      <vt:lpstr>Criterios de evaluación</vt:lpstr>
      <vt:lpstr>Introducción al Data Storytelling</vt:lpstr>
      <vt:lpstr>Sobre mi</vt:lpstr>
      <vt:lpstr>Historias</vt:lpstr>
      <vt:lpstr>Storytelling</vt:lpstr>
      <vt:lpstr>Data Storytelling</vt:lpstr>
      <vt:lpstr>Asuntos clave</vt:lpstr>
      <vt:lpstr>Un ejemplo de flujo de trabajo2</vt:lpstr>
      <vt:lpstr>Visualización de datos</vt:lpstr>
      <vt:lpstr>Gráficos de barras</vt:lpstr>
      <vt:lpstr>Gráficos de líneas</vt:lpstr>
      <vt:lpstr>Gráficos de dispersión</vt:lpstr>
      <vt:lpstr>Gráficos de torta</vt:lpstr>
      <vt:lpstr>¿Dónde aparece el Storytelling?</vt:lpstr>
      <vt:lpstr>¡Éxitos!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Pamela Caiza</dc:creator>
  <cp:lastModifiedBy>Prestamo Estudiantes</cp:lastModifiedBy>
  <cp:revision>14</cp:revision>
  <dcterms:modified xsi:type="dcterms:W3CDTF">2023-11-01T13:36:31Z</dcterms:modified>
</cp:coreProperties>
</file>